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67" r:id="rId2"/>
    <p:sldId id="423" r:id="rId3"/>
    <p:sldId id="459" r:id="rId4"/>
    <p:sldId id="464" r:id="rId5"/>
    <p:sldId id="462" r:id="rId6"/>
    <p:sldId id="467" r:id="rId7"/>
    <p:sldId id="468" r:id="rId8"/>
    <p:sldId id="469" r:id="rId9"/>
    <p:sldId id="470" r:id="rId10"/>
    <p:sldId id="47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AE9"/>
    <a:srgbClr val="574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7" autoAdjust="0"/>
  </p:normalViewPr>
  <p:slideViewPr>
    <p:cSldViewPr snapToGrid="0">
      <p:cViewPr varScale="1">
        <p:scale>
          <a:sx n="108" d="100"/>
          <a:sy n="108" d="100"/>
        </p:scale>
        <p:origin x="-636" y="-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2/1/2025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74716EF3-1422-48C0-BC49-14FAC3550F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F2AAFDE-CB45-46CA-8961-8133FCA5F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563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6" y="776942"/>
            <a:ext cx="3208172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25" y="6356351"/>
            <a:ext cx="37480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=""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5639" y="0"/>
            <a:ext cx="4037548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=""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3187" y="0"/>
            <a:ext cx="4075639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=""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2834" y="3841751"/>
            <a:ext cx="6597519" cy="2296083"/>
          </a:xfrm>
        </p:spPr>
        <p:txBody>
          <a:bodyPr>
            <a:normAutofit/>
          </a:bodyPr>
          <a:lstStyle>
            <a:lvl1pPr marL="342797" indent="-342797">
              <a:buFont typeface="Arial" panose="020B0604020202020204" pitchFamily="34" charset="0"/>
              <a:buChar char="•"/>
              <a:defRPr sz="1999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621" y="6355081"/>
            <a:ext cx="435141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032" y="6356351"/>
            <a:ext cx="630772" cy="365125"/>
          </a:xfrm>
        </p:spPr>
        <p:txBody>
          <a:bodyPr/>
          <a:lstStyle/>
          <a:p>
            <a:pPr defTabSz="914126">
              <a:defRPr/>
            </a:pPr>
            <a:fld id="{244D815C-8BF3-4ECF-A945-A2A7C2983AF9}" type="slidenum">
              <a:rPr lang="en-US" sz="1050" smtClean="0">
                <a:solidFill>
                  <a:prstClr val="black"/>
                </a:solidFill>
                <a:latin typeface="Avenir Next LT Pro"/>
              </a:rPr>
              <a:pPr defTabSz="914126">
                <a:defRPr/>
              </a:pPr>
              <a:t>‹#›</a:t>
            </a:fld>
            <a:endParaRPr lang="en-US" sz="1050">
              <a:solidFill>
                <a:prstClr val="black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50955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5F516FD-E4AF-4BA2-902A-DA46746557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88825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355" y="190500"/>
            <a:ext cx="10033678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=""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928" y="1764139"/>
            <a:ext cx="4755475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8928" y="2374900"/>
            <a:ext cx="4755475" cy="3365500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=""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5838" y="1764031"/>
            <a:ext cx="4755475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5838" y="2374900"/>
            <a:ext cx="4755475" cy="3365500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16" y="6356351"/>
            <a:ext cx="4835916" cy="365125"/>
          </a:xfrm>
        </p:spPr>
        <p:txBody>
          <a:bodyPr/>
          <a:lstStyle/>
          <a:p>
            <a:pPr algn="l" defTabSz="914126">
              <a:defRPr/>
            </a:pPr>
            <a:r>
              <a:rPr lang="en-US" sz="1050">
                <a:solidFill>
                  <a:prstClr val="black"/>
                </a:solidFill>
                <a:latin typeface="Avenir Next LT Pro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621" y="6355081"/>
            <a:ext cx="435141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032" y="6356351"/>
            <a:ext cx="630772" cy="365125"/>
          </a:xfrm>
        </p:spPr>
        <p:txBody>
          <a:bodyPr/>
          <a:lstStyle/>
          <a:p>
            <a:pPr defTabSz="914126">
              <a:defRPr/>
            </a:pPr>
            <a:fld id="{06B786C7-B8F9-4072-AAAA-17258464D730}" type="slidenum">
              <a:rPr lang="en-US" sz="1050" smtClean="0">
                <a:solidFill>
                  <a:prstClr val="black"/>
                </a:solidFill>
                <a:latin typeface="Avenir Next LT Pro"/>
              </a:rPr>
              <a:pPr defTabSz="914126">
                <a:defRPr/>
              </a:pPr>
              <a:t>‹#›</a:t>
            </a:fld>
            <a:endParaRPr lang="en-US" sz="1050">
              <a:solidFill>
                <a:prstClr val="black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418958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8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tv.tv/search/program/6615" TargetMode="External"/><Relationship Id="rId3" Type="http://schemas.openxmlformats.org/officeDocument/2006/relationships/hyperlink" Target="https://www.goodtv.tv/search/program/4981" TargetMode="External"/><Relationship Id="rId7" Type="http://schemas.openxmlformats.org/officeDocument/2006/relationships/hyperlink" Target="https://www.goodtv.tv/search/program/6618" TargetMode="External"/><Relationship Id="rId2" Type="http://schemas.openxmlformats.org/officeDocument/2006/relationships/hyperlink" Target="https://www.goodtv.tv/search/program/49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dtv.tv/search/program/6616" TargetMode="External"/><Relationship Id="rId5" Type="http://schemas.openxmlformats.org/officeDocument/2006/relationships/hyperlink" Target="https://www.goodtv.tv/search/program/6617" TargetMode="External"/><Relationship Id="rId4" Type="http://schemas.openxmlformats.org/officeDocument/2006/relationships/hyperlink" Target="https://www.goodtv.tv/search/program/498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tv.tv/search/program/661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8664"/>
            <a:ext cx="4057650" cy="4554058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今日主</a:t>
            </a:r>
            <a:r>
              <a:rPr lang="zh-CN" altLang="en-US" sz="60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题</a:t>
            </a:r>
            <a:r>
              <a:rPr lang="en-US" altLang="zh-CN" sz="60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en-US" altLang="zh-CN" sz="60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altLang="zh-CN" sz="60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en-US" altLang="zh-CN" sz="60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altLang="zh-CN" sz="53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en-US" altLang="zh-CN" sz="53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zh-CN" altLang="en-US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第</a:t>
            </a:r>
            <a:r>
              <a:rPr lang="en-US" altLang="zh-CN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53</a:t>
            </a:r>
            <a:r>
              <a:rPr lang="zh-CN" altLang="en-US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课</a:t>
            </a:r>
            <a:r>
              <a:rPr lang="en-US" altLang="zh-CN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en-US" altLang="zh-CN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altLang="zh-CN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en-US" altLang="zh-CN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zh-CN" altLang="en-US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圣经研讨</a:t>
            </a:r>
            <a:endParaRPr lang="en-US" b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5" name="Picture Placeholder 4" descr="A person standing on a rock">
            <a:extLst>
              <a:ext uri="{FF2B5EF4-FFF2-40B4-BE49-F238E27FC236}">
                <a16:creationId xmlns=""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638" y="893"/>
            <a:ext cx="4037548" cy="3428107"/>
          </a:xfrm>
        </p:spPr>
      </p:pic>
      <p:pic>
        <p:nvPicPr>
          <p:cNvPr id="44" name="Picture Placeholder 43" descr="A picture containing mountain, sky, nature, outdoor">
            <a:extLst>
              <a:ext uri="{FF2B5EF4-FFF2-40B4-BE49-F238E27FC236}">
                <a16:creationId xmlns=""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3187" y="893"/>
            <a:ext cx="4075639" cy="3428107"/>
          </a:xfrm>
        </p:spPr>
      </p:pic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3185" y="3921036"/>
            <a:ext cx="5289566" cy="16939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altLang="zh-CN" sz="4800" b="1" dirty="0">
              <a:latin typeface="+mj-ea"/>
              <a:ea typeface="+mj-ea"/>
            </a:endParaRPr>
          </a:p>
          <a:p>
            <a:endParaRPr lang="en-US" sz="1000" b="1" dirty="0">
              <a:solidFill>
                <a:srgbClr val="FF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0" indent="0">
              <a:buNone/>
            </a:pPr>
            <a:endParaRPr lang="en-CA" altLang="zh-CN" sz="4000" b="1" dirty="0">
              <a:solidFill>
                <a:srgbClr val="FF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7907" y="4519246"/>
            <a:ext cx="4087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atin typeface="+mj-ea"/>
              </a:rPr>
              <a:t>傳道</a:t>
            </a:r>
            <a:r>
              <a:rPr lang="zh-TW" altLang="en-US" sz="5400" b="1" dirty="0"/>
              <a:t>网</a:t>
            </a:r>
            <a:r>
              <a:rPr lang="zh-TW" altLang="en-US" sz="5400" b="1" dirty="0">
                <a:latin typeface="+mj-ea"/>
              </a:rPr>
              <a:t>系統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367" y="295579"/>
            <a:ext cx="113948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崇</a:t>
            </a:r>
            <a:r>
              <a:rPr lang="zh-CN" altLang="en-US" b="1" dirty="0"/>
              <a:t>高无比的基督信</a:t>
            </a:r>
            <a:r>
              <a:rPr lang="zh-CN" altLang="en-US" b="1" dirty="0" smtClean="0"/>
              <a:t>仰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门徒培训栏目中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b="1" dirty="0" smtClean="0"/>
              <a:t>课</a:t>
            </a:r>
            <a:r>
              <a:rPr lang="zh-CN" altLang="en-US" sz="2000" b="1" dirty="0"/>
              <a:t>程主要涵盖以下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个要点：</a:t>
            </a:r>
            <a:endParaRPr lang="zh-CN" altLang="en-US" sz="2000" dirty="0"/>
          </a:p>
          <a:p>
            <a:r>
              <a:rPr lang="zh-CN" altLang="en-US" sz="2000" b="1" dirty="0"/>
              <a:t>介绍基督信仰</a:t>
            </a:r>
            <a:r>
              <a:rPr lang="zh-CN" altLang="en-US" sz="2000" dirty="0"/>
              <a:t>：探讨谁是真神，耶稣是谁，以及圣经简介。</a:t>
            </a:r>
          </a:p>
          <a:p>
            <a:r>
              <a:rPr lang="zh-CN" altLang="en-US" sz="2000" b="1" dirty="0"/>
              <a:t>基要真理</a:t>
            </a:r>
            <a:r>
              <a:rPr lang="zh-CN" altLang="en-US" sz="2000" dirty="0"/>
              <a:t>：包括福音四律、重生的意义等基本教义。</a:t>
            </a:r>
          </a:p>
          <a:p>
            <a:r>
              <a:rPr lang="zh-CN" altLang="en-US" sz="2000" b="1" dirty="0"/>
              <a:t>洗礼</a:t>
            </a:r>
            <a:r>
              <a:rPr lang="zh-CN" altLang="en-US" sz="2000" dirty="0"/>
              <a:t>：讨论悔改、重生的洗礼的重要性。</a:t>
            </a:r>
          </a:p>
          <a:p>
            <a:r>
              <a:rPr lang="zh-CN" altLang="en-US" sz="2000" b="1" dirty="0"/>
              <a:t>敬拜赞美</a:t>
            </a:r>
            <a:r>
              <a:rPr lang="zh-CN" altLang="en-US" sz="2000" dirty="0"/>
              <a:t>：学习如何敬拜、赞美和感恩。</a:t>
            </a:r>
          </a:p>
          <a:p>
            <a:r>
              <a:rPr lang="zh-CN" altLang="en-US" sz="2000" b="1" dirty="0"/>
              <a:t>初信造就</a:t>
            </a:r>
            <a:r>
              <a:rPr lang="zh-CN" altLang="en-US" sz="2000" dirty="0"/>
              <a:t>：研读四福音中的真理并应用于生活。</a:t>
            </a:r>
          </a:p>
          <a:p>
            <a:r>
              <a:rPr lang="zh-CN" altLang="en-US" sz="2000" b="1" dirty="0"/>
              <a:t>医治释放</a:t>
            </a:r>
            <a:r>
              <a:rPr lang="zh-CN" altLang="en-US" sz="2000" dirty="0"/>
              <a:t>：帮助信徒从邪灵的捆绑中释放出来。</a:t>
            </a:r>
          </a:p>
          <a:p>
            <a:r>
              <a:rPr lang="zh-CN" altLang="en-US" sz="2000" b="1" dirty="0"/>
              <a:t>圣灵充满</a:t>
            </a:r>
            <a:r>
              <a:rPr lang="zh-CN" altLang="en-US" sz="2000" dirty="0"/>
              <a:t>：被圣灵洁净，获得胜过罪的能力。</a:t>
            </a:r>
          </a:p>
          <a:p>
            <a:r>
              <a:rPr lang="zh-CN" altLang="en-US" sz="2000" b="1" dirty="0"/>
              <a:t>圣经教导</a:t>
            </a:r>
            <a:r>
              <a:rPr lang="zh-CN" altLang="en-US" sz="2000" dirty="0"/>
              <a:t>：深入认识三位一体的真神，明白主的心意和福音的真谛。</a:t>
            </a:r>
          </a:p>
          <a:p>
            <a:r>
              <a:rPr lang="zh-CN" altLang="en-US" sz="2000" b="1" dirty="0"/>
              <a:t>内在生活</a:t>
            </a:r>
            <a:r>
              <a:rPr lang="zh-CN" altLang="en-US" sz="2000" dirty="0"/>
              <a:t>：操练与主耶稣建立亲密关系，接受圣灵的塑造。</a:t>
            </a:r>
          </a:p>
          <a:p>
            <a:r>
              <a:rPr lang="zh-CN" altLang="en-US" sz="2000" b="1" dirty="0"/>
              <a:t>门徒训练</a:t>
            </a:r>
            <a:r>
              <a:rPr lang="zh-CN" altLang="en-US" sz="2000" dirty="0"/>
              <a:t>：实践圣经中的真理，成为履行大使命的门徒。</a:t>
            </a:r>
          </a:p>
          <a:p>
            <a:r>
              <a:rPr lang="zh-CN" altLang="en-US" sz="2000" b="1" dirty="0"/>
              <a:t>传福音和带领门徒训练</a:t>
            </a:r>
            <a:r>
              <a:rPr lang="zh-CN" altLang="en-US" sz="2000" dirty="0"/>
              <a:t>：帮助他人成为门徒，成为主耶稣的精兵。</a:t>
            </a:r>
          </a:p>
          <a:p>
            <a:r>
              <a:rPr lang="zh-CN" altLang="en-US" sz="2000" b="1" dirty="0"/>
              <a:t>宣教训练</a:t>
            </a:r>
            <a:r>
              <a:rPr lang="zh-CN" altLang="en-US" sz="2000" dirty="0"/>
              <a:t>：建立团契教会，培养宣教士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sz="2000" dirty="0"/>
          </a:p>
          <a:p>
            <a:r>
              <a:rPr lang="zh-CN" altLang="en-US" sz="2000" dirty="0" smtClean="0"/>
              <a:t>未</a:t>
            </a:r>
            <a:r>
              <a:rPr lang="zh-CN" altLang="en-US" sz="2000" dirty="0"/>
              <a:t>来的教会将由门徒团队来建立，教会的特色是小而精，学习初代教会的模式。主耶稣（圣灵）是教会的头，教会是爱的大家庭，要在门徒家里敬拜、聚会、同心祷告、彼此相爱，先求神的国和神的义，火热地传福音，活出命定，积极地参与大使命，使神的心意得到满足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102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ABAEE544-8FB3-4E56-91A9-A6964539D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9627" y="1183342"/>
            <a:ext cx="11093171" cy="5674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0. </a:t>
            </a:r>
            <a:r>
              <a:rPr lang="zh-CN" altLang="en-US" sz="32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寻找失丧的灵魂，要人去向他们传福音</a:t>
            </a:r>
            <a:endParaRPr lang="en-US" altLang="zh-TW" sz="3200" b="1" dirty="0" smtClean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0" indent="0">
              <a:buNone/>
            </a:pPr>
            <a:r>
              <a:rPr lang="en-US" altLang="zh-CN" sz="3200" b="1" dirty="0" smtClean="0"/>
              <a:t>1. </a:t>
            </a:r>
            <a:r>
              <a:rPr lang="zh-CN" altLang="en-US" sz="3200" b="1" dirty="0" smtClean="0"/>
              <a:t>因</a:t>
            </a:r>
            <a:r>
              <a:rPr lang="zh-CN" altLang="en-US" sz="3200" b="1" dirty="0"/>
              <a:t>信称义</a:t>
            </a:r>
            <a:r>
              <a:rPr lang="zh-CN" altLang="en-US" sz="3200" b="1" dirty="0" smtClean="0"/>
              <a:t>，</a:t>
            </a:r>
            <a:r>
              <a:rPr lang="en-US" altLang="zh-CN" sz="3200" b="1" dirty="0" smtClean="0"/>
              <a:t>(</a:t>
            </a:r>
            <a:r>
              <a:rPr lang="zh-TW" altLang="en-US" sz="3200" b="1" dirty="0"/>
              <a:t>心里相</a:t>
            </a:r>
            <a:r>
              <a:rPr lang="zh-TW" altLang="en-US" sz="3200" b="1" dirty="0" smtClean="0"/>
              <a:t>信</a:t>
            </a:r>
            <a:r>
              <a:rPr lang="en-US" altLang="zh-TW" sz="3200" b="1" dirty="0" smtClean="0"/>
              <a:t>, </a:t>
            </a:r>
            <a:r>
              <a:rPr lang="zh-TW" altLang="en-US" sz="3200" b="1" dirty="0"/>
              <a:t>口里承</a:t>
            </a:r>
            <a:r>
              <a:rPr lang="zh-TW" altLang="en-US" sz="3200" b="1" dirty="0" smtClean="0"/>
              <a:t>認</a:t>
            </a:r>
            <a:r>
              <a:rPr lang="en-US" altLang="zh-TW" sz="3200" b="1" dirty="0" smtClean="0"/>
              <a:t>)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en-US" altLang="zh-CN" sz="3200" b="1" dirty="0" smtClean="0"/>
              <a:t>2.</a:t>
            </a:r>
            <a:r>
              <a:rPr lang="zh-CN" altLang="en-US" sz="3200" b="1" dirty="0"/>
              <a:t> </a:t>
            </a:r>
            <a:r>
              <a:rPr lang="zh-CN" altLang="en-US" sz="3200" b="1" dirty="0" smtClean="0"/>
              <a:t>因</a:t>
            </a:r>
            <a:r>
              <a:rPr lang="zh-CN" altLang="en-US" sz="3200" b="1" dirty="0"/>
              <a:t>信</a:t>
            </a:r>
            <a:r>
              <a:rPr lang="zh-CN" altLang="en-US" sz="3200" b="1" dirty="0" smtClean="0"/>
              <a:t>成</a:t>
            </a:r>
            <a:r>
              <a:rPr lang="zh-CN" altLang="en-US" sz="3200" b="1" dirty="0"/>
              <a:t>圣，(一生之</a:t>
            </a:r>
            <a:r>
              <a:rPr lang="zh-CN" altLang="en-US" sz="3200" b="1" dirty="0" smtClean="0"/>
              <a:t>久</a:t>
            </a:r>
            <a:r>
              <a:rPr lang="en-US" altLang="zh-CN" sz="3200" b="1" dirty="0" smtClean="0"/>
              <a:t>)</a:t>
            </a:r>
          </a:p>
          <a:p>
            <a:pPr marL="0" indent="0">
              <a:buNone/>
            </a:pPr>
            <a:r>
              <a:rPr lang="en-US" altLang="zh-TW" sz="3200" b="1" dirty="0" smtClean="0"/>
              <a:t>3. </a:t>
            </a:r>
            <a:r>
              <a:rPr lang="zh-CN" altLang="en-US" sz="3200" b="1" dirty="0" smtClean="0"/>
              <a:t>因</a:t>
            </a:r>
            <a:r>
              <a:rPr lang="zh-CN" altLang="en-US" sz="3200" b="1" dirty="0"/>
              <a:t>信</a:t>
            </a:r>
            <a:r>
              <a:rPr lang="zh-TW" altLang="en-US" sz="3200" b="1" dirty="0" smtClean="0"/>
              <a:t>得</a:t>
            </a:r>
            <a:r>
              <a:rPr lang="zh-TW" altLang="en-US" sz="3200" b="1" dirty="0"/>
              <a:t>胜</a:t>
            </a:r>
            <a:r>
              <a:rPr lang="zh-CN" altLang="en-US" sz="3200" b="1" dirty="0" smtClean="0"/>
              <a:t>，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en-US" altLang="zh-CN" sz="3200" b="1" dirty="0" smtClean="0"/>
              <a:t>4. </a:t>
            </a:r>
            <a:r>
              <a:rPr lang="zh-CN" altLang="en-US" sz="3200" b="1" dirty="0" smtClean="0"/>
              <a:t>因</a:t>
            </a:r>
            <a:r>
              <a:rPr lang="zh-CN" altLang="en-US" sz="3200" b="1" dirty="0"/>
              <a:t>信</a:t>
            </a:r>
            <a:r>
              <a:rPr lang="zh-CN" altLang="en-US" sz="3200" b="1" dirty="0" smtClean="0"/>
              <a:t>得荣</a:t>
            </a:r>
            <a:r>
              <a:rPr lang="en-US" altLang="zh-CN" sz="3200" b="1" dirty="0" smtClean="0"/>
              <a:t>.</a:t>
            </a:r>
          </a:p>
          <a:p>
            <a:pPr marL="0" indent="0">
              <a:buNone/>
            </a:pPr>
            <a:r>
              <a:rPr lang="en-US" altLang="zh-CN" sz="3200" b="1" dirty="0" smtClean="0"/>
              <a:t>5.</a:t>
            </a:r>
            <a:r>
              <a:rPr lang="zh-TW" altLang="en-US" sz="3200" b="1" dirty="0"/>
              <a:t> 與神的灵合</a:t>
            </a:r>
            <a:r>
              <a:rPr lang="zh-TW" altLang="en-US" sz="3200" b="1" dirty="0" smtClean="0"/>
              <a:t>一</a:t>
            </a:r>
            <a:r>
              <a:rPr lang="en-US" altLang="zh-TW" sz="3200" b="1" dirty="0" smtClean="0"/>
              <a:t>.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sz="3200" b="1" i="1" dirty="0" smtClean="0">
              <a:solidFill>
                <a:srgbClr val="C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0" indent="0">
              <a:buNone/>
            </a:pPr>
            <a:endParaRPr lang="en-CA" sz="3200" b="1" i="1" dirty="0">
              <a:solidFill>
                <a:srgbClr val="C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537EA0-8AD4-1D75-ED86-08698370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6" y="285750"/>
            <a:ext cx="9229724" cy="67666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神</a:t>
            </a:r>
            <a:r>
              <a:rPr lang="zh-CN" altLang="en-US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拯救</a:t>
            </a:r>
            <a:r>
              <a:rPr lang="zh-TW" altLang="en-US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塑</a:t>
            </a:r>
            <a:r>
              <a:rPr lang="zh-TW" altLang="en-US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造人的步骤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14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055" y="401516"/>
            <a:ext cx="10033678" cy="773776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+mj-ea"/>
              </a:rPr>
              <a:t>崇高的基督信仰</a:t>
            </a:r>
            <a:r>
              <a:rPr lang="en-CA" altLang="zh-CN" b="1" dirty="0">
                <a:latin typeface="+mj-ea"/>
              </a:rPr>
              <a:t/>
            </a:r>
            <a:br>
              <a:rPr lang="en-CA" altLang="zh-CN" b="1" dirty="0">
                <a:latin typeface="+mj-ea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44061" y="1529862"/>
            <a:ext cx="5495192" cy="6736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其他的信仰都是相信假神，邪灵，撒旦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89084" y="2101363"/>
            <a:ext cx="5600701" cy="462475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惟有基督信仰是相信独一的真神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/>
              <a:t>因神就是爱，真理，生命</a:t>
            </a:r>
            <a:endParaRPr lang="en-US" altLang="zh-CN" sz="2400" b="1" dirty="0" smtClean="0"/>
          </a:p>
          <a:p>
            <a:pPr>
              <a:lnSpc>
                <a:spcPct val="100000"/>
              </a:lnSpc>
            </a:pPr>
            <a:r>
              <a:rPr lang="zh-CN" altLang="en-US" sz="2400" b="1" dirty="0" smtClean="0"/>
              <a:t>除他以外，别无拯救。</a:t>
            </a:r>
            <a:endParaRPr lang="en-US" altLang="zh-CN" sz="2400" b="1" dirty="0" smtClean="0"/>
          </a:p>
          <a:p>
            <a:pPr>
              <a:lnSpc>
                <a:spcPct val="100000"/>
              </a:lnSpc>
            </a:pPr>
            <a:r>
              <a:rPr lang="zh-CN" altLang="en-US" sz="2400" b="1" dirty="0" smtClean="0"/>
              <a:t>有了耶稣，就有了一切。</a:t>
            </a:r>
            <a:endParaRPr lang="en-US" altLang="zh-CN" sz="2400" b="1" dirty="0" smtClean="0"/>
          </a:p>
          <a:p>
            <a:pPr>
              <a:lnSpc>
                <a:spcPct val="100000"/>
              </a:lnSpc>
            </a:pPr>
            <a:r>
              <a:rPr lang="zh-CN" altLang="en-US" sz="2400" b="1" dirty="0"/>
              <a:t>没</a:t>
            </a:r>
            <a:r>
              <a:rPr lang="zh-CN" altLang="en-US" sz="2400" b="1" dirty="0" smtClean="0"/>
              <a:t>有一样好处在耶稣以外。</a:t>
            </a:r>
            <a:endParaRPr lang="en-US" altLang="zh-CN" sz="2400" b="1" dirty="0" smtClean="0"/>
          </a:p>
          <a:p>
            <a:pPr>
              <a:lnSpc>
                <a:spcPct val="100000"/>
              </a:lnSpc>
            </a:pPr>
            <a:r>
              <a:rPr lang="zh-CN" altLang="en-US" sz="2400" b="1" dirty="0"/>
              <a:t>我</a:t>
            </a:r>
            <a:r>
              <a:rPr lang="zh-CN" altLang="en-US" sz="2400" b="1" dirty="0" smtClean="0"/>
              <a:t>们应当完全信靠顺服耶稣基督。</a:t>
            </a:r>
            <a:endParaRPr lang="en-US" altLang="zh-CN" sz="2400" b="1" dirty="0" smtClean="0"/>
          </a:p>
          <a:p>
            <a:pPr>
              <a:lnSpc>
                <a:spcPct val="100000"/>
              </a:lnSpc>
            </a:pPr>
            <a:r>
              <a:rPr lang="zh-CN" altLang="en-US" sz="2400" b="1" dirty="0" smtClean="0"/>
              <a:t>活出美好，喜乐，平安，幸福的人生。</a:t>
            </a:r>
            <a:endParaRPr lang="en-US" altLang="zh-CN" sz="2400" b="1" dirty="0" smtClean="0"/>
          </a:p>
          <a:p>
            <a:pPr>
              <a:lnSpc>
                <a:spcPct val="100000"/>
              </a:lnSpc>
            </a:pPr>
            <a:r>
              <a:rPr lang="zh-CN" altLang="en-US" sz="2400" b="1" dirty="0"/>
              <a:t>耶稣会带我们进入永恒的安</a:t>
            </a:r>
            <a:r>
              <a:rPr lang="zh-CN" altLang="en-US" sz="2400" b="1" dirty="0" smtClean="0"/>
              <a:t>息。</a:t>
            </a:r>
            <a:endParaRPr lang="en-US" sz="2400" b="1" dirty="0"/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545984" y="1535430"/>
            <a:ext cx="4755475" cy="597604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  其</a:t>
            </a:r>
            <a:r>
              <a:rPr lang="zh-CN" altLang="en-US" sz="2400" dirty="0">
                <a:solidFill>
                  <a:srgbClr val="C00000"/>
                </a:solidFill>
              </a:rPr>
              <a:t>他的信仰都</a:t>
            </a:r>
            <a:r>
              <a:rPr lang="zh-CN" altLang="en-US" sz="2400" dirty="0" smtClean="0">
                <a:solidFill>
                  <a:srgbClr val="C00000"/>
                </a:solidFill>
              </a:rPr>
              <a:t>是建立在惧怕之下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572362" y="2093547"/>
            <a:ext cx="4755475" cy="336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基</a:t>
            </a:r>
            <a:r>
              <a:rPr lang="zh-CN" altLang="en-US" sz="2400" b="1" dirty="0">
                <a:solidFill>
                  <a:srgbClr val="C00000"/>
                </a:solidFill>
              </a:rPr>
              <a:t>督信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仰</a:t>
            </a:r>
            <a:r>
              <a:rPr lang="zh-CN" altLang="en-US" sz="2400" b="1" dirty="0">
                <a:solidFill>
                  <a:srgbClr val="C00000"/>
                </a:solidFill>
              </a:rPr>
              <a:t>建立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在真爱之</a:t>
            </a:r>
            <a:r>
              <a:rPr lang="zh-CN" altLang="en-US" sz="2400" b="1" dirty="0">
                <a:solidFill>
                  <a:srgbClr val="C00000"/>
                </a:solidFill>
              </a:rPr>
              <a:t>下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4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研讀圣经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9697" y="436500"/>
            <a:ext cx="4755475" cy="597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47346" y="1301261"/>
            <a:ext cx="5345723" cy="5178669"/>
          </a:xfrm>
        </p:spPr>
        <p:txBody>
          <a:bodyPr>
            <a:normAutofit lnSpcReduction="10000"/>
          </a:bodyPr>
          <a:lstStyle/>
          <a:p>
            <a:r>
              <a:rPr lang="zh-TW" altLang="en-US" b="1" dirty="0"/>
              <a:t>速讀罗马書</a:t>
            </a:r>
            <a:r>
              <a:rPr lang="zh-TW" altLang="en-US" b="1" dirty="0" smtClean="0"/>
              <a:t>一次</a:t>
            </a:r>
            <a:endParaRPr lang="en-US" altLang="zh-TW" b="1" dirty="0" smtClean="0"/>
          </a:p>
          <a:p>
            <a:r>
              <a:rPr lang="zh-TW" altLang="en-US" b="1" dirty="0" smtClean="0"/>
              <a:t>听</a:t>
            </a:r>
            <a:r>
              <a:rPr lang="zh-CN" altLang="en-US" b="1" dirty="0" smtClean="0"/>
              <a:t>（</a:t>
            </a:r>
            <a:r>
              <a:rPr lang="zh-TW" altLang="en-US" b="1" dirty="0" smtClean="0"/>
              <a:t>讀</a:t>
            </a:r>
            <a:r>
              <a:rPr lang="zh-TW" altLang="en-US" b="1" dirty="0"/>
              <a:t>圣</a:t>
            </a:r>
            <a:r>
              <a:rPr lang="zh-TW" altLang="en-US" b="1" dirty="0" smtClean="0"/>
              <a:t>经</a:t>
            </a:r>
            <a:r>
              <a:rPr lang="en-US" altLang="zh-TW" b="1" dirty="0" smtClean="0"/>
              <a:t>, </a:t>
            </a:r>
            <a:r>
              <a:rPr lang="zh-TW" altLang="en-US" b="1" dirty="0" smtClean="0"/>
              <a:t>罗</a:t>
            </a:r>
            <a:r>
              <a:rPr lang="zh-TW" altLang="en-US" b="1" dirty="0"/>
              <a:t>马</a:t>
            </a:r>
            <a:r>
              <a:rPr lang="zh-TW" altLang="en-US" b="1" dirty="0" smtClean="0"/>
              <a:t>書</a:t>
            </a:r>
            <a:r>
              <a:rPr lang="zh-CN" altLang="en-US" b="1" dirty="0" smtClean="0"/>
              <a:t>）</a:t>
            </a:r>
            <a:endParaRPr lang="en-US" altLang="zh-TW" b="1" dirty="0" smtClean="0"/>
          </a:p>
          <a:p>
            <a:r>
              <a:rPr lang="zh-TW" altLang="en-US" b="1" dirty="0"/>
              <a:t>听</a:t>
            </a:r>
            <a:r>
              <a:rPr lang="zh-TW" altLang="en-US" b="1" dirty="0" smtClean="0"/>
              <a:t>大卫</a:t>
            </a:r>
            <a:r>
              <a:rPr lang="zh-TW" altLang="en-US" b="1" dirty="0"/>
              <a:t>鮑</a:t>
            </a:r>
            <a:r>
              <a:rPr lang="zh-TW" altLang="en-US" b="1" dirty="0" smtClean="0"/>
              <a:t>森</a:t>
            </a:r>
            <a:r>
              <a:rPr lang="zh-TW" altLang="en-US" b="1" dirty="0"/>
              <a:t>講</a:t>
            </a:r>
            <a:r>
              <a:rPr lang="zh-TW" altLang="en-US" b="1" dirty="0" smtClean="0"/>
              <a:t>解</a:t>
            </a:r>
            <a:r>
              <a:rPr lang="zh-TW" altLang="en-US" b="1" dirty="0"/>
              <a:t>罗马書</a:t>
            </a:r>
            <a:endParaRPr lang="en-US" altLang="zh-TW" b="1" dirty="0" smtClean="0"/>
          </a:p>
          <a:p>
            <a:r>
              <a:rPr lang="zh-TW" altLang="en-US" b="1" dirty="0"/>
              <a:t>看查经資料大</a:t>
            </a:r>
            <a:r>
              <a:rPr lang="zh-TW" altLang="en-US" b="1" dirty="0" smtClean="0"/>
              <a:t>全</a:t>
            </a:r>
            <a:endParaRPr lang="en-US" altLang="zh-TW" b="1" dirty="0" smtClean="0"/>
          </a:p>
          <a:p>
            <a:r>
              <a:rPr lang="zh-TW" altLang="en-US" b="1" dirty="0" smtClean="0"/>
              <a:t>听華神网校課程</a:t>
            </a:r>
            <a:r>
              <a:rPr lang="en-US" altLang="zh-TW" b="1" dirty="0" smtClean="0"/>
              <a:t>, </a:t>
            </a:r>
            <a:r>
              <a:rPr lang="zh-TW" altLang="en-US" b="1" dirty="0" smtClean="0"/>
              <a:t>罗马書</a:t>
            </a:r>
            <a:endParaRPr lang="en-US" altLang="zh-TW" b="1" dirty="0" smtClean="0"/>
          </a:p>
          <a:p>
            <a:r>
              <a:rPr lang="zh-TW" altLang="en-US" b="1" dirty="0"/>
              <a:t>听華神网校課程</a:t>
            </a:r>
            <a:r>
              <a:rPr lang="en-US" altLang="zh-TW" b="1" dirty="0"/>
              <a:t>, </a:t>
            </a:r>
            <a:r>
              <a:rPr lang="zh-TW" altLang="en-US" b="1" dirty="0"/>
              <a:t>罗马</a:t>
            </a:r>
            <a:r>
              <a:rPr lang="zh-TW" altLang="en-US" b="1" dirty="0" smtClean="0"/>
              <a:t>書講</a:t>
            </a:r>
            <a:r>
              <a:rPr lang="zh-TW" altLang="en-US" b="1" dirty="0"/>
              <a:t>解</a:t>
            </a:r>
            <a:endParaRPr lang="en-US" altLang="zh-TW" b="1" dirty="0" smtClean="0"/>
          </a:p>
          <a:p>
            <a:r>
              <a:rPr lang="zh-TW" altLang="en-US" b="1" dirty="0"/>
              <a:t>細讀罗马</a:t>
            </a:r>
            <a:r>
              <a:rPr lang="zh-TW" altLang="en-US" b="1" dirty="0" smtClean="0"/>
              <a:t>書 </a:t>
            </a:r>
            <a:r>
              <a:rPr lang="en-US" altLang="zh-TW" b="1" dirty="0" smtClean="0"/>
              <a:t>3 </a:t>
            </a:r>
            <a:r>
              <a:rPr lang="zh-TW" altLang="en-US" b="1" dirty="0" smtClean="0"/>
              <a:t>次</a:t>
            </a:r>
            <a:endParaRPr lang="en-US" altLang="zh-TW" b="1" dirty="0" smtClean="0"/>
          </a:p>
          <a:p>
            <a:r>
              <a:rPr lang="zh-TW" altLang="en-US" b="1" dirty="0"/>
              <a:t>写罗马書報告和心得</a:t>
            </a:r>
            <a:endParaRPr lang="en-US" altLang="zh-TW" b="1" dirty="0" smtClean="0"/>
          </a:p>
          <a:p>
            <a:r>
              <a:rPr lang="zh-TW" altLang="en-US" b="1" dirty="0" smtClean="0"/>
              <a:t>寫</a:t>
            </a:r>
            <a:r>
              <a:rPr lang="zh-TW" altLang="en-US" b="1" dirty="0"/>
              <a:t>罗马書</a:t>
            </a:r>
            <a:r>
              <a:rPr lang="zh-TW" altLang="en-US" b="1" dirty="0" smtClean="0"/>
              <a:t>大綱</a:t>
            </a:r>
            <a:r>
              <a:rPr lang="zh-CN" altLang="en-US" b="1" dirty="0"/>
              <a:t>（</a:t>
            </a:r>
            <a:r>
              <a:rPr lang="en-US" altLang="zh-TW" b="1" dirty="0" err="1" smtClean="0"/>
              <a:t>ChatGPT</a:t>
            </a:r>
            <a:r>
              <a:rPr lang="zh-CN" altLang="en-US" b="1" dirty="0" smtClean="0"/>
              <a:t>）</a:t>
            </a:r>
            <a:endParaRPr lang="en-US" altLang="zh-TW" b="1" dirty="0" smtClean="0"/>
          </a:p>
          <a:p>
            <a:r>
              <a:rPr lang="zh-TW" altLang="en-US" b="1" dirty="0" smtClean="0"/>
              <a:t>寫</a:t>
            </a:r>
            <a:r>
              <a:rPr lang="zh-TW" altLang="en-US" b="1" dirty="0"/>
              <a:t>罗马書</a:t>
            </a:r>
            <a:r>
              <a:rPr lang="zh-TW" altLang="en-US" b="1" dirty="0" smtClean="0"/>
              <a:t>查</a:t>
            </a:r>
            <a:r>
              <a:rPr lang="zh-TW" altLang="en-US" b="1" dirty="0"/>
              <a:t>经教材</a:t>
            </a:r>
            <a:endParaRPr lang="en-US" altLang="zh-TW" b="1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433350" y="269339"/>
            <a:ext cx="4755475" cy="597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64630" y="1196730"/>
            <a:ext cx="5103824" cy="5028223"/>
          </a:xfrm>
        </p:spPr>
        <p:txBody>
          <a:bodyPr/>
          <a:lstStyle/>
          <a:p>
            <a:endParaRPr lang="en-US" dirty="0" smtClean="0"/>
          </a:p>
          <a:p>
            <a:r>
              <a:rPr lang="zh-CN" altLang="en-US" b="1" dirty="0" smtClean="0"/>
              <a:t>参考资料</a:t>
            </a:r>
            <a:endParaRPr lang="en-US" b="1" dirty="0"/>
          </a:p>
          <a:p>
            <a:r>
              <a:rPr lang="zh-CN" altLang="en-US" b="1" dirty="0" smtClean="0"/>
              <a:t>圣经综合解读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88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248" y="419100"/>
            <a:ext cx="10033678" cy="77377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+mj-ea"/>
              </a:rPr>
              <a:t>傳道</a:t>
            </a:r>
            <a:r>
              <a:rPr lang="zh-TW" altLang="en-US" b="1" dirty="0"/>
              <a:t>网</a:t>
            </a:r>
            <a:r>
              <a:rPr lang="zh-TW" altLang="en-US" b="1" dirty="0" smtClean="0">
                <a:latin typeface="+mj-ea"/>
              </a:rPr>
              <a:t>系</a:t>
            </a:r>
            <a:r>
              <a:rPr lang="zh-TW" altLang="en-US" b="1" dirty="0">
                <a:latin typeface="+mj-ea"/>
              </a:rPr>
              <a:t>統</a:t>
            </a:r>
            <a:r>
              <a:rPr lang="en-CA" altLang="zh-CN" b="1" dirty="0">
                <a:latin typeface="+mj-ea"/>
              </a:rPr>
              <a:t/>
            </a:r>
            <a:br>
              <a:rPr lang="en-CA" altLang="zh-CN" b="1" dirty="0">
                <a:latin typeface="+mj-ea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49370" y="1349619"/>
            <a:ext cx="3809268" cy="4479681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好消息学堂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1.</a:t>
            </a:r>
            <a:r>
              <a:rPr lang="zh-CN" altLang="en-US" sz="2400" dirty="0" smtClean="0">
                <a:solidFill>
                  <a:srgbClr val="C00000"/>
                </a:solidFill>
              </a:rPr>
              <a:t>基督徒新生命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2.</a:t>
            </a:r>
            <a:r>
              <a:rPr lang="zh-CN" altLang="en-US" sz="2400" dirty="0" smtClean="0">
                <a:solidFill>
                  <a:srgbClr val="C00000"/>
                </a:solidFill>
              </a:rPr>
              <a:t>如何祷告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3.</a:t>
            </a:r>
            <a:r>
              <a:rPr lang="zh-CN" altLang="en-US" sz="2400" dirty="0" smtClean="0">
                <a:solidFill>
                  <a:srgbClr val="C00000"/>
                </a:solidFill>
              </a:rPr>
              <a:t>得胜生活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4.</a:t>
            </a:r>
            <a:r>
              <a:rPr lang="zh-CN" altLang="en-US" sz="2400" dirty="0" smtClean="0">
                <a:solidFill>
                  <a:srgbClr val="C00000"/>
                </a:solidFill>
              </a:rPr>
              <a:t>学习作门徒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5.</a:t>
            </a:r>
            <a:r>
              <a:rPr lang="zh-CN" altLang="en-US" sz="2400" dirty="0" smtClean="0">
                <a:solidFill>
                  <a:srgbClr val="C00000"/>
                </a:solidFill>
              </a:rPr>
              <a:t>宣教与传福音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6.</a:t>
            </a:r>
            <a:r>
              <a:rPr lang="zh-CN" altLang="en-US" sz="2400" dirty="0" smtClean="0">
                <a:solidFill>
                  <a:srgbClr val="C00000"/>
                </a:solidFill>
              </a:rPr>
              <a:t>医治与释放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algn="ctr"/>
            <a:endParaRPr lang="en-US" altLang="zh-CN" sz="2400" dirty="0" smtClean="0">
              <a:solidFill>
                <a:srgbClr val="C00000"/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36329" y="1257300"/>
            <a:ext cx="7605348" cy="5398477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网上教</a:t>
            </a:r>
            <a:r>
              <a:rPr lang="zh-TW" altLang="en-US" sz="2000" b="1" dirty="0" smtClean="0"/>
              <a:t>会                        </a:t>
            </a:r>
            <a:r>
              <a:rPr lang="zh-TW" altLang="en-US" sz="2000" b="1" dirty="0" smtClean="0">
                <a:latin typeface="Avenir Next LT Pro"/>
              </a:rPr>
              <a:t>香 </a:t>
            </a:r>
            <a:r>
              <a:rPr lang="zh-TW" altLang="en-US" sz="2000" b="1" dirty="0">
                <a:latin typeface="Avenir Next LT Pro"/>
              </a:rPr>
              <a:t>柏 </a:t>
            </a:r>
            <a:r>
              <a:rPr lang="zh-TW" altLang="en-US" sz="2000" b="1" dirty="0" smtClean="0">
                <a:latin typeface="Avenir Next LT Pro"/>
              </a:rPr>
              <a:t>树                      </a:t>
            </a:r>
            <a:r>
              <a:rPr lang="zh-CN" altLang="en-US" sz="2000" b="1" dirty="0" smtClean="0">
                <a:solidFill>
                  <a:srgbClr val="C00000"/>
                </a:solidFill>
                <a:latin typeface="Avenir Next LT Pro"/>
              </a:rPr>
              <a:t>空中圣经学院</a:t>
            </a:r>
            <a:r>
              <a:rPr lang="zh-TW" altLang="en-US" sz="2000" b="1" dirty="0" smtClean="0">
                <a:latin typeface="Avenir Next LT Pro"/>
              </a:rPr>
              <a:t>       </a:t>
            </a:r>
            <a:endParaRPr lang="en-US" altLang="zh-TW" sz="2000" b="1" dirty="0" smtClean="0"/>
          </a:p>
          <a:p>
            <a:r>
              <a:rPr lang="zh-TW" altLang="en-US" sz="2000" b="1" dirty="0"/>
              <a:t>网上</a:t>
            </a:r>
            <a:r>
              <a:rPr lang="zh-TW" altLang="en-US" sz="2000" b="1" dirty="0" smtClean="0"/>
              <a:t>圣</a:t>
            </a:r>
            <a:r>
              <a:rPr lang="zh-TW" altLang="en-US" sz="2000" b="1" dirty="0"/>
              <a:t>经学</a:t>
            </a:r>
            <a:r>
              <a:rPr lang="zh-TW" altLang="en-US" sz="2000" b="1" dirty="0" smtClean="0"/>
              <a:t>院                                                 </a:t>
            </a:r>
            <a:r>
              <a:rPr lang="zh-CN" altLang="en-US" sz="2000" b="1" dirty="0" smtClean="0"/>
              <a:t>（新约，旧约</a:t>
            </a:r>
            <a:r>
              <a:rPr lang="zh-TW" altLang="en-US" sz="2000" b="1" dirty="0" smtClean="0"/>
              <a:t> </a:t>
            </a:r>
            <a:r>
              <a:rPr lang="zh-CN" altLang="en-US" sz="2000" b="1" dirty="0" smtClean="0"/>
              <a:t>）</a:t>
            </a:r>
            <a:r>
              <a:rPr lang="zh-TW" altLang="en-US" sz="2000" b="1" dirty="0" smtClean="0"/>
              <a:t>  </a:t>
            </a:r>
            <a:endParaRPr lang="en-US" altLang="zh-TW" sz="2000" b="1" dirty="0" smtClean="0"/>
          </a:p>
          <a:p>
            <a:r>
              <a:rPr lang="zh-TW" altLang="en-US" sz="2000" b="1" dirty="0"/>
              <a:t>网上宣</a:t>
            </a:r>
            <a:r>
              <a:rPr lang="zh-TW" altLang="en-US" sz="2000" b="1" dirty="0" smtClean="0"/>
              <a:t>教                       </a:t>
            </a:r>
            <a:r>
              <a:rPr lang="zh-CN" altLang="en-US" sz="2000" b="1" dirty="0" smtClean="0"/>
              <a:t>三元福音                     </a:t>
            </a:r>
            <a:r>
              <a:rPr lang="zh-CN" altLang="en-US" sz="2000" b="1" dirty="0" smtClean="0">
                <a:solidFill>
                  <a:srgbClr val="C00000"/>
                </a:solidFill>
                <a:latin typeface="Avenir Next LT Pro"/>
              </a:rPr>
              <a:t>空</a:t>
            </a:r>
            <a:r>
              <a:rPr lang="zh-CN" altLang="en-US" sz="2000" b="1" dirty="0">
                <a:solidFill>
                  <a:srgbClr val="C00000"/>
                </a:solidFill>
                <a:latin typeface="Avenir Next LT Pro"/>
              </a:rPr>
              <a:t>中主日学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r>
              <a:rPr lang="zh-TW" altLang="en-US" sz="2000" b="1" dirty="0"/>
              <a:t>网上团</a:t>
            </a:r>
            <a:r>
              <a:rPr lang="zh-TW" altLang="en-US" sz="2000" b="1" dirty="0" smtClean="0"/>
              <a:t>契                        </a:t>
            </a:r>
            <a:r>
              <a:rPr lang="zh-TW" altLang="en-US" sz="2000" b="1" dirty="0" smtClean="0">
                <a:latin typeface="Avenir Next LT Pro"/>
              </a:rPr>
              <a:t>青 </a:t>
            </a:r>
            <a:r>
              <a:rPr lang="zh-TW" altLang="en-US" sz="2000" b="1" dirty="0">
                <a:latin typeface="Avenir Next LT Pro"/>
              </a:rPr>
              <a:t>草 </a:t>
            </a:r>
            <a:r>
              <a:rPr lang="zh-TW" altLang="en-US" sz="2000" b="1" dirty="0" smtClean="0">
                <a:latin typeface="Avenir Next LT Pro"/>
              </a:rPr>
              <a:t>地                    </a:t>
            </a:r>
            <a:r>
              <a:rPr lang="zh-CN" altLang="en-US" sz="2000" b="1" dirty="0" smtClean="0"/>
              <a:t>（</a:t>
            </a:r>
            <a:r>
              <a:rPr lang="zh-CN" altLang="en-US" sz="2000" b="1" dirty="0"/>
              <a:t>新约，旧约</a:t>
            </a:r>
            <a:r>
              <a:rPr lang="zh-TW" altLang="en-US" sz="2000" b="1" dirty="0"/>
              <a:t> </a:t>
            </a:r>
            <a:r>
              <a:rPr lang="zh-CN" altLang="en-US" sz="2000" b="1" dirty="0"/>
              <a:t>）</a:t>
            </a:r>
            <a:endParaRPr lang="en-US" altLang="zh-TW" sz="2000" b="1" dirty="0" smtClean="0"/>
          </a:p>
          <a:p>
            <a:r>
              <a:rPr lang="zh-TW" altLang="en-US" sz="2000" b="1" dirty="0"/>
              <a:t>网上門徒</a:t>
            </a:r>
            <a:r>
              <a:rPr lang="zh-TW" altLang="en-US" sz="2000" b="1" dirty="0" smtClean="0"/>
              <a:t>訓練                 </a:t>
            </a:r>
            <a:r>
              <a:rPr lang="zh-TW" altLang="en-US" sz="2000" b="1" dirty="0" smtClean="0">
                <a:latin typeface="Avenir Next LT Pro"/>
              </a:rPr>
              <a:t>高 山 营</a:t>
            </a:r>
            <a:endParaRPr lang="en-US" altLang="zh-TW" sz="2000" b="1" dirty="0" smtClean="0"/>
          </a:p>
          <a:p>
            <a:r>
              <a:rPr lang="zh-TW" altLang="en-US" sz="2000" b="1" dirty="0"/>
              <a:t>网上圖書館</a:t>
            </a:r>
            <a:endParaRPr lang="en-US" altLang="zh-TW" sz="2000" b="1" dirty="0" smtClean="0"/>
          </a:p>
          <a:p>
            <a:r>
              <a:rPr lang="zh-TW" altLang="en-US" sz="2000" b="1" dirty="0"/>
              <a:t>网上禱告团契</a:t>
            </a:r>
            <a:endParaRPr lang="en-US" altLang="zh-TW" sz="2000" b="1" dirty="0" smtClean="0"/>
          </a:p>
          <a:p>
            <a:r>
              <a:rPr lang="zh-TW" altLang="en-US" sz="2000" b="1" dirty="0"/>
              <a:t>网上輔導</a:t>
            </a:r>
            <a:endParaRPr lang="en-US" altLang="zh-TW" sz="2000" b="1" dirty="0" smtClean="0"/>
          </a:p>
          <a:p>
            <a:r>
              <a:rPr lang="zh-TW" altLang="en-US" sz="2000" b="1" dirty="0"/>
              <a:t>网上難題問</a:t>
            </a:r>
            <a:r>
              <a:rPr lang="zh-TW" altLang="en-US" sz="2000" b="1" dirty="0" smtClean="0"/>
              <a:t>答</a:t>
            </a:r>
            <a:endParaRPr lang="en-US" altLang="zh-TW" sz="2000" b="1" dirty="0" smtClean="0"/>
          </a:p>
          <a:p>
            <a:r>
              <a:rPr lang="zh-TW" altLang="en-US" sz="2000" b="1" dirty="0"/>
              <a:t>傳道网</a:t>
            </a:r>
            <a:r>
              <a:rPr lang="zh-TW" altLang="en-US" sz="2000" b="1" dirty="0" smtClean="0"/>
              <a:t>站                       </a:t>
            </a:r>
            <a:r>
              <a:rPr lang="en-US" altLang="zh-CN" sz="2000" b="1" dirty="0" smtClean="0"/>
              <a:t>freefuyin.com            jgospel.net</a:t>
            </a:r>
            <a:endParaRPr lang="en-US" altLang="zh-TW" sz="2000" b="1" dirty="0" smtClean="0"/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001000" y="1285875"/>
            <a:ext cx="3499339" cy="3286124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74623" y="1125415"/>
            <a:ext cx="3000245" cy="5010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9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4" y="469256"/>
            <a:ext cx="10901363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 smtClean="0"/>
          </a:p>
          <a:p>
            <a:r>
              <a:rPr lang="zh-CN" altLang="en-US" b="1" dirty="0"/>
              <a:t>空中圣经学院</a:t>
            </a:r>
            <a:r>
              <a:rPr lang="zh-CN" altLang="en-US" b="1" dirty="0" smtClean="0"/>
              <a:t>，旧约  </a:t>
            </a:r>
            <a:r>
              <a:rPr lang="en-US" altLang="zh-CN" b="1" dirty="0" smtClean="0">
                <a:hlinkClick r:id="rId2"/>
              </a:rPr>
              <a:t>https</a:t>
            </a:r>
            <a:r>
              <a:rPr lang="en-US" altLang="zh-CN" b="1" dirty="0">
                <a:hlinkClick r:id="rId2"/>
              </a:rPr>
              <a:t>://</a:t>
            </a:r>
            <a:r>
              <a:rPr lang="en-US" altLang="zh-CN" b="1" dirty="0" smtClean="0">
                <a:hlinkClick r:id="rId2"/>
              </a:rPr>
              <a:t>www.goodtv.tv/search/program/4983</a:t>
            </a:r>
            <a:endParaRPr lang="en-US" altLang="zh-CN" b="1" dirty="0" smtClean="0"/>
          </a:p>
          <a:p>
            <a:r>
              <a:rPr lang="zh-CN" altLang="en-US" b="1" dirty="0"/>
              <a:t>空中圣经学</a:t>
            </a:r>
            <a:r>
              <a:rPr lang="zh-CN" altLang="en-US" b="1" dirty="0" smtClean="0"/>
              <a:t>院，新约  </a:t>
            </a:r>
            <a:r>
              <a:rPr lang="en-US" altLang="zh-CN" b="1" dirty="0" smtClean="0"/>
              <a:t>https</a:t>
            </a:r>
            <a:r>
              <a:rPr lang="en-US" altLang="zh-CN" b="1" dirty="0"/>
              <a:t>://www.goodtv.tv/search/program/4985</a:t>
            </a:r>
            <a:endParaRPr lang="en-US" altLang="zh-CN" b="1" dirty="0" smtClean="0"/>
          </a:p>
          <a:p>
            <a:r>
              <a:rPr lang="zh-CN" altLang="en-US" b="1" dirty="0" smtClean="0"/>
              <a:t>空</a:t>
            </a:r>
            <a:r>
              <a:rPr lang="zh-CN" altLang="en-US" b="1" dirty="0"/>
              <a:t>中主日</a:t>
            </a:r>
            <a:r>
              <a:rPr lang="zh-CN" altLang="en-US" b="1" dirty="0" smtClean="0"/>
              <a:t>学，</a:t>
            </a:r>
            <a:r>
              <a:rPr lang="zh-CN" altLang="en-US" b="1" dirty="0"/>
              <a:t>旧</a:t>
            </a:r>
            <a:r>
              <a:rPr lang="zh-CN" altLang="en-US" b="1" dirty="0" smtClean="0"/>
              <a:t>约 </a:t>
            </a:r>
            <a:r>
              <a:rPr lang="en-US" altLang="zh-CN" b="1" dirty="0" smtClean="0">
                <a:hlinkClick r:id="rId3"/>
              </a:rPr>
              <a:t>https</a:t>
            </a:r>
            <a:r>
              <a:rPr lang="en-US" altLang="zh-CN" b="1" dirty="0">
                <a:hlinkClick r:id="rId3"/>
              </a:rPr>
              <a:t>://</a:t>
            </a:r>
            <a:r>
              <a:rPr lang="en-US" altLang="zh-CN" b="1" dirty="0" smtClean="0">
                <a:hlinkClick r:id="rId3"/>
              </a:rPr>
              <a:t>www.goodtv.tv/search/program/4981</a:t>
            </a:r>
            <a:endParaRPr lang="en-US" altLang="zh-CN" b="1" dirty="0" smtClean="0"/>
          </a:p>
          <a:p>
            <a:r>
              <a:rPr lang="zh-CN" altLang="en-US" b="1" dirty="0"/>
              <a:t>空中主日学</a:t>
            </a:r>
            <a:r>
              <a:rPr lang="zh-CN" altLang="en-US" b="1" dirty="0" smtClean="0"/>
              <a:t>，</a:t>
            </a:r>
            <a:r>
              <a:rPr lang="zh-CN" altLang="en-US" b="1" dirty="0"/>
              <a:t>新</a:t>
            </a:r>
            <a:r>
              <a:rPr lang="zh-CN" altLang="en-US" b="1" dirty="0" smtClean="0"/>
              <a:t>约 </a:t>
            </a:r>
            <a:r>
              <a:rPr lang="en-US" altLang="zh-CN" b="1" dirty="0">
                <a:hlinkClick r:id="rId4"/>
              </a:rPr>
              <a:t>https://</a:t>
            </a:r>
            <a:r>
              <a:rPr lang="en-US" altLang="zh-CN" b="1" dirty="0" smtClean="0">
                <a:hlinkClick r:id="rId4"/>
              </a:rPr>
              <a:t>www.goodtv.tv/search/program/4982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zh-CN" altLang="en-US" b="1" dirty="0">
                <a:hlinkClick r:id="rId5"/>
              </a:rPr>
              <a:t>好消息学堂</a:t>
            </a:r>
            <a:r>
              <a:rPr lang="zh-CN" altLang="en-US" b="1" dirty="0" smtClean="0">
                <a:hlinkClick r:id="rId5"/>
              </a:rPr>
              <a:t>，</a:t>
            </a:r>
            <a:r>
              <a:rPr lang="en-US" altLang="zh-CN" b="1" dirty="0"/>
              <a:t> https://www.goodtv.tv/search?mode=1&amp;key=%E5%A5%BD%E4%BF%A1%E6%81%AF%E5%AD%B8%E5%A0%82</a:t>
            </a:r>
          </a:p>
          <a:p>
            <a:endParaRPr lang="en-US" altLang="zh-CN" b="1" dirty="0"/>
          </a:p>
          <a:p>
            <a:r>
              <a:rPr lang="zh-CN" altLang="en-US" b="1" dirty="0" smtClean="0">
                <a:hlinkClick r:id="rId5"/>
              </a:rPr>
              <a:t>好消息学堂，作主门徒  </a:t>
            </a:r>
            <a:r>
              <a:rPr lang="en-US" altLang="zh-CN" b="1" dirty="0" smtClean="0">
                <a:hlinkClick r:id="rId5"/>
              </a:rPr>
              <a:t>https</a:t>
            </a:r>
            <a:r>
              <a:rPr lang="en-US" altLang="zh-CN" b="1" dirty="0">
                <a:hlinkClick r:id="rId5"/>
              </a:rPr>
              <a:t>://</a:t>
            </a:r>
            <a:r>
              <a:rPr lang="en-US" altLang="zh-CN" b="1" dirty="0" smtClean="0">
                <a:hlinkClick r:id="rId5"/>
              </a:rPr>
              <a:t>www.goodtv.tv/search/program/6617</a:t>
            </a:r>
            <a:endParaRPr lang="en-US" altLang="zh-CN" b="1" dirty="0" smtClean="0"/>
          </a:p>
          <a:p>
            <a:r>
              <a:rPr lang="zh-CN" altLang="en-US" b="1" dirty="0">
                <a:hlinkClick r:id="rId5"/>
              </a:rPr>
              <a:t>好消息学</a:t>
            </a:r>
            <a:r>
              <a:rPr lang="zh-CN" altLang="en-US" b="1" dirty="0" smtClean="0">
                <a:hlinkClick r:id="rId5"/>
              </a:rPr>
              <a:t>堂</a:t>
            </a:r>
            <a:r>
              <a:rPr lang="zh-CN" altLang="en-US" b="1" dirty="0" smtClean="0"/>
              <a:t>，医治释放  </a:t>
            </a:r>
            <a:r>
              <a:rPr lang="en-US" altLang="zh-CN" b="1" dirty="0" smtClean="0"/>
              <a:t>https</a:t>
            </a:r>
            <a:r>
              <a:rPr lang="en-US" altLang="zh-CN" b="1" dirty="0"/>
              <a:t>://www.goodtv.tv/search/program/6619</a:t>
            </a:r>
            <a:endParaRPr lang="en-US" altLang="zh-CN" b="1" dirty="0" smtClean="0"/>
          </a:p>
          <a:p>
            <a:r>
              <a:rPr lang="zh-CN" altLang="en-US" b="1" dirty="0">
                <a:hlinkClick r:id="rId5"/>
              </a:rPr>
              <a:t>好消息学</a:t>
            </a:r>
            <a:r>
              <a:rPr lang="zh-CN" altLang="en-US" b="1" dirty="0" smtClean="0">
                <a:hlinkClick r:id="rId5"/>
              </a:rPr>
              <a:t>堂</a:t>
            </a:r>
            <a:r>
              <a:rPr lang="en-US" altLang="zh-CN" b="1" dirty="0" smtClean="0"/>
              <a:t>,   </a:t>
            </a:r>
            <a:r>
              <a:rPr lang="zh-CN" altLang="en-US" b="1" dirty="0" smtClean="0"/>
              <a:t>得胜生活  </a:t>
            </a:r>
            <a:r>
              <a:rPr lang="en-US" altLang="zh-TW" b="1" dirty="0" smtClean="0">
                <a:hlinkClick r:id="rId6"/>
              </a:rPr>
              <a:t>https</a:t>
            </a:r>
            <a:r>
              <a:rPr lang="en-US" altLang="zh-TW" b="1" dirty="0">
                <a:hlinkClick r:id="rId6"/>
              </a:rPr>
              <a:t>://</a:t>
            </a:r>
            <a:r>
              <a:rPr lang="en-US" altLang="zh-TW" b="1" dirty="0" smtClean="0">
                <a:hlinkClick r:id="rId6"/>
              </a:rPr>
              <a:t>www.goodtv.tv/search/program/6616</a:t>
            </a:r>
            <a:endParaRPr lang="en-US" altLang="zh-TW" b="1" dirty="0" smtClean="0"/>
          </a:p>
          <a:p>
            <a:r>
              <a:rPr lang="zh-CN" altLang="en-US" b="1" dirty="0">
                <a:hlinkClick r:id="rId5"/>
              </a:rPr>
              <a:t>好消息学堂</a:t>
            </a:r>
            <a:r>
              <a:rPr lang="en-US" altLang="zh-CN" b="1" dirty="0"/>
              <a:t>, </a:t>
            </a:r>
            <a:r>
              <a:rPr lang="en-US" altLang="zh-CN" b="1" dirty="0" smtClean="0"/>
              <a:t>  </a:t>
            </a:r>
            <a:r>
              <a:rPr lang="zh-CN" altLang="en-US" b="1" dirty="0" smtClean="0"/>
              <a:t>宣教与传福音 </a:t>
            </a:r>
            <a:r>
              <a:rPr lang="en-US" altLang="zh-TW" b="1" dirty="0" smtClean="0">
                <a:hlinkClick r:id="rId7"/>
              </a:rPr>
              <a:t>https</a:t>
            </a:r>
            <a:r>
              <a:rPr lang="en-US" altLang="zh-TW" b="1" dirty="0">
                <a:hlinkClick r:id="rId7"/>
              </a:rPr>
              <a:t>://</a:t>
            </a:r>
            <a:r>
              <a:rPr lang="en-US" altLang="zh-TW" b="1" dirty="0" smtClean="0">
                <a:hlinkClick r:id="rId7"/>
              </a:rPr>
              <a:t>www.goodtv.tv/search/program/6618</a:t>
            </a:r>
            <a:endParaRPr lang="en-US" altLang="zh-TW" b="1" dirty="0" smtClean="0"/>
          </a:p>
          <a:p>
            <a:r>
              <a:rPr lang="zh-CN" altLang="en-US" b="1" dirty="0">
                <a:hlinkClick r:id="rId5"/>
              </a:rPr>
              <a:t>好消息学堂</a:t>
            </a:r>
            <a:r>
              <a:rPr lang="en-US" altLang="zh-CN" b="1" dirty="0"/>
              <a:t>, </a:t>
            </a:r>
            <a:r>
              <a:rPr lang="en-US" altLang="zh-CN" b="1" dirty="0" smtClean="0"/>
              <a:t>  </a:t>
            </a:r>
            <a:r>
              <a:rPr lang="zh-CN" altLang="en-US" b="1" dirty="0" smtClean="0"/>
              <a:t>如何祷告  </a:t>
            </a:r>
            <a:r>
              <a:rPr lang="en-US" altLang="zh-TW" b="1" dirty="0" smtClean="0">
                <a:hlinkClick r:id="rId8"/>
              </a:rPr>
              <a:t>https</a:t>
            </a:r>
            <a:r>
              <a:rPr lang="en-US" altLang="zh-TW" b="1" dirty="0">
                <a:hlinkClick r:id="rId8"/>
              </a:rPr>
              <a:t>://</a:t>
            </a:r>
            <a:r>
              <a:rPr lang="en-US" altLang="zh-TW" b="1" dirty="0" smtClean="0">
                <a:hlinkClick r:id="rId8"/>
              </a:rPr>
              <a:t>www.goodtv.tv/search/program/6615</a:t>
            </a:r>
            <a:endParaRPr lang="en-US" altLang="zh-TW" b="1" dirty="0" smtClean="0"/>
          </a:p>
          <a:p>
            <a:r>
              <a:rPr lang="zh-CN" altLang="en-US" b="1" dirty="0">
                <a:hlinkClick r:id="rId5"/>
              </a:rPr>
              <a:t>好消息学堂</a:t>
            </a:r>
            <a:r>
              <a:rPr lang="en-US" altLang="zh-CN" b="1" dirty="0"/>
              <a:t>, </a:t>
            </a:r>
            <a:r>
              <a:rPr lang="en-US" altLang="zh-CN" b="1" dirty="0" smtClean="0"/>
              <a:t>  </a:t>
            </a:r>
            <a:r>
              <a:rPr lang="zh-CN" altLang="en-US" b="1" dirty="0" smtClean="0"/>
              <a:t>新生命   </a:t>
            </a:r>
            <a:r>
              <a:rPr lang="en-US" altLang="zh-TW" b="1" dirty="0" smtClean="0"/>
              <a:t>https</a:t>
            </a:r>
            <a:r>
              <a:rPr lang="en-US" altLang="zh-TW" b="1" dirty="0"/>
              <a:t>://www.goodtv.tv/search/program/6614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2854" y="130133"/>
            <a:ext cx="10858500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FreeFuyin.com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是一个提供多种基督教资源的在线平台，旨在帮助信徒深入学习和理解圣经教义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内容包括</a:t>
            </a:r>
            <a:r>
              <a:rPr kumimoji="0" lang="en-US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</a:t>
            </a:r>
            <a:endParaRPr kumimoji="0" lang="en-US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dirty="0">
                <a:latin typeface="Arial" charset="0"/>
                <a:cs typeface="Arial" charset="0"/>
              </a:rPr>
              <a:t>*</a:t>
            </a: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福音信息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：探讨神的存在、圣经的权威性、耶稣的身份等基本信仰问题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属灵操练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：提供关于内在生活、敬拜、谦卑、祷告等主题的指导，帮助信徒在灵命上成长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圣经提要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：对《创世记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》、《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马可福音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》、《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路加福音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》、《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约翰福音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》、《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使徒行传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》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圣经要义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：深入解读《约翰福音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》、《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启示录》等书卷的核心教义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圣经课程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：提供新旧约圣经的综合解读和纵览，适合系统学习圣经的读者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以弗所书讲章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：收录钟马田牧师对《以弗所书》的详细讲解，分为多个卷册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甘坚信文集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：收录甘坚信牧师关于信心、祷告、医治等主题的著作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见证传记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：分享荣教士、宾路易师母等人的生命故事，激励信徒的信仰生活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先知启示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：提供雷克·乔纳牧师的《末日决战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》、《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末日的呼召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》、《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火把与宝剑》等作品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门徒培训</a:t>
            </a:r>
            <a:r>
              <a:rPr kumimoji="0" lang="en-US" sz="1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：提供门徒培训课程和相关手册，帮助信徒在信仰上扎根成长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800" b="1" dirty="0">
                <a:latin typeface="Arial" charset="0"/>
                <a:cs typeface="Arial" charset="0"/>
              </a:rPr>
              <a:t>圣</a:t>
            </a:r>
            <a:r>
              <a:rPr lang="zh-CN" altLang="en-US" sz="1800" b="1" dirty="0" smtClean="0">
                <a:latin typeface="Arial" charset="0"/>
                <a:cs typeface="Arial" charset="0"/>
              </a:rPr>
              <a:t>经研讨：</a:t>
            </a:r>
            <a:endParaRPr lang="en-US" altLang="zh-CN" sz="1800" b="1" dirty="0">
              <a:latin typeface="Arial" charset="0"/>
              <a:cs typeface="Arial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800" b="1" dirty="0" smtClean="0"/>
              <a:t>空</a:t>
            </a:r>
            <a:r>
              <a:rPr lang="zh-CN" altLang="en-US" sz="1800" b="1" dirty="0"/>
              <a:t>中圣经学</a:t>
            </a:r>
            <a:r>
              <a:rPr lang="zh-CN" altLang="en-US" sz="1800" b="1" dirty="0" smtClean="0"/>
              <a:t>院，</a:t>
            </a:r>
            <a:r>
              <a:rPr lang="zh-CN" altLang="en-US" sz="1800" b="1" dirty="0"/>
              <a:t>空中主日</a:t>
            </a:r>
            <a:r>
              <a:rPr lang="zh-CN" altLang="en-US" sz="1800" b="1" dirty="0" smtClean="0"/>
              <a:t>学，</a:t>
            </a:r>
            <a:r>
              <a:rPr lang="zh-CN" altLang="en-US" sz="1800" b="1" dirty="0">
                <a:hlinkClick r:id="rId2"/>
              </a:rPr>
              <a:t>好消息学堂</a:t>
            </a:r>
            <a:endParaRPr kumimoji="0" lang="en-US" sz="1800" b="1" i="0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此外，网站还提供更多资源，如基本救恩神学、慕迪神学手册、圣经工具、查经记录等</a:t>
            </a:r>
            <a:r>
              <a:rPr kumimoji="0" lang="en-US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满足不同层次信徒的学习需求</a:t>
            </a:r>
            <a:r>
              <a:rPr kumimoji="0" lang="en-US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FreeFuyin.com </a:t>
            </a:r>
            <a:r>
              <a:rPr kumimoji="0" lang="en-US" sz="1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致力于为全球华人基督徒提供一个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全面、深入的属灵学习平台，帮助信徒不断成长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4" y="0"/>
            <a:ext cx="117641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en-US" altLang="zh-CN" b="1" dirty="0" smtClean="0"/>
              <a:t>FreeFuyin.com</a:t>
            </a:r>
            <a:r>
              <a:rPr lang="en-US" altLang="zh-CN" dirty="0" smtClean="0"/>
              <a:t> </a:t>
            </a:r>
            <a:r>
              <a:rPr lang="zh-CN" altLang="en-US" dirty="0" smtClean="0"/>
              <a:t>提</a:t>
            </a:r>
            <a:r>
              <a:rPr lang="zh-CN" altLang="en-US" dirty="0"/>
              <a:t>供多种基督教资源的在线平台</a:t>
            </a:r>
            <a:r>
              <a:rPr lang="zh-CN" altLang="en-US" dirty="0" smtClean="0"/>
              <a:t>，帮</a:t>
            </a:r>
            <a:r>
              <a:rPr lang="zh-CN" altLang="en-US" dirty="0"/>
              <a:t>助信徒深入学习和理解圣经教义。</a:t>
            </a:r>
          </a:p>
          <a:p>
            <a:r>
              <a:rPr lang="zh-CN" altLang="en-US" b="1" dirty="0" smtClean="0"/>
              <a:t>内</a:t>
            </a:r>
            <a:r>
              <a:rPr lang="zh-CN" altLang="en-US" b="1" dirty="0"/>
              <a:t>容包括：</a:t>
            </a:r>
            <a:endParaRPr lang="zh-CN" altLang="en-US" dirty="0"/>
          </a:p>
          <a:p>
            <a:r>
              <a:rPr lang="zh-CN" altLang="en-US" b="1" dirty="0"/>
              <a:t>福音信息</a:t>
            </a:r>
            <a:r>
              <a:rPr lang="zh-CN" altLang="en-US" dirty="0"/>
              <a:t>：探讨神的存在、圣经的权威性、耶稣的身份等基本信仰问题。</a:t>
            </a:r>
          </a:p>
          <a:p>
            <a:r>
              <a:rPr lang="zh-CN" altLang="en-US" b="1" dirty="0"/>
              <a:t>属灵操练</a:t>
            </a:r>
            <a:r>
              <a:rPr lang="zh-CN" altLang="en-US" dirty="0"/>
              <a:t>：提</a:t>
            </a:r>
            <a:r>
              <a:rPr lang="zh-CN" altLang="en-US" dirty="0" smtClean="0"/>
              <a:t>供内</a:t>
            </a:r>
            <a:r>
              <a:rPr lang="zh-CN" altLang="en-US" dirty="0"/>
              <a:t>在生活、敬拜、谦卑、祷告等主题的指导，帮助信徒在灵命上成长。</a:t>
            </a:r>
          </a:p>
          <a:p>
            <a:r>
              <a:rPr lang="zh-CN" altLang="en-US" b="1" dirty="0"/>
              <a:t>圣经提要</a:t>
            </a:r>
            <a:r>
              <a:rPr lang="zh-CN" altLang="en-US" dirty="0"/>
              <a:t>：对</a:t>
            </a:r>
            <a:r>
              <a:rPr lang="en-US" altLang="zh-CN" dirty="0"/>
              <a:t>《</a:t>
            </a:r>
            <a:r>
              <a:rPr lang="zh-CN" altLang="en-US" dirty="0"/>
              <a:t>创世记</a:t>
            </a:r>
            <a:r>
              <a:rPr lang="en-US" altLang="zh-CN" dirty="0" smtClean="0"/>
              <a:t>》《</a:t>
            </a:r>
            <a:r>
              <a:rPr lang="zh-CN" altLang="en-US" dirty="0"/>
              <a:t>马可福音</a:t>
            </a:r>
            <a:r>
              <a:rPr lang="en-US" altLang="zh-CN" dirty="0" smtClean="0"/>
              <a:t>》《</a:t>
            </a:r>
            <a:r>
              <a:rPr lang="zh-CN" altLang="en-US" dirty="0"/>
              <a:t>路加福音</a:t>
            </a:r>
            <a:r>
              <a:rPr lang="en-US" altLang="zh-CN" dirty="0" smtClean="0"/>
              <a:t>》《</a:t>
            </a:r>
            <a:r>
              <a:rPr lang="zh-CN" altLang="en-US" dirty="0"/>
              <a:t>约翰福音</a:t>
            </a:r>
            <a:r>
              <a:rPr lang="en-US" altLang="zh-CN" dirty="0" smtClean="0"/>
              <a:t>》《</a:t>
            </a:r>
            <a:r>
              <a:rPr lang="zh-CN" altLang="en-US" dirty="0"/>
              <a:t>使徒行传</a:t>
            </a:r>
            <a:r>
              <a:rPr lang="en-US" altLang="zh-CN" dirty="0" smtClean="0"/>
              <a:t>》</a:t>
            </a:r>
            <a:endParaRPr lang="zh-CN" altLang="en-US" dirty="0"/>
          </a:p>
          <a:p>
            <a:r>
              <a:rPr lang="zh-CN" altLang="en-US" b="1" dirty="0"/>
              <a:t>圣经要义</a:t>
            </a:r>
            <a:r>
              <a:rPr lang="zh-CN" altLang="en-US" dirty="0"/>
              <a:t>：深入解读</a:t>
            </a:r>
            <a:r>
              <a:rPr lang="en-US" altLang="zh-CN" dirty="0"/>
              <a:t>《</a:t>
            </a:r>
            <a:r>
              <a:rPr lang="zh-CN" altLang="en-US" dirty="0"/>
              <a:t>约翰福音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启示录</a:t>
            </a:r>
            <a:r>
              <a:rPr lang="en-US" altLang="zh-CN" dirty="0"/>
              <a:t>》</a:t>
            </a:r>
            <a:r>
              <a:rPr lang="zh-CN" altLang="en-US" dirty="0"/>
              <a:t>等书卷的核心教义。</a:t>
            </a:r>
          </a:p>
          <a:p>
            <a:r>
              <a:rPr lang="zh-CN" altLang="en-US" b="1" dirty="0"/>
              <a:t>圣经课程</a:t>
            </a:r>
            <a:r>
              <a:rPr lang="zh-CN" altLang="en-US" dirty="0"/>
              <a:t>：提供新旧约圣经的综合解读和纵览，适合系统学习圣经的读者。</a:t>
            </a:r>
          </a:p>
          <a:p>
            <a:r>
              <a:rPr lang="zh-CN" altLang="en-US" b="1" dirty="0"/>
              <a:t>以弗所书讲章</a:t>
            </a:r>
            <a:r>
              <a:rPr lang="zh-CN" altLang="en-US" dirty="0"/>
              <a:t>：收录钟马田牧师对</a:t>
            </a:r>
            <a:r>
              <a:rPr lang="en-US" altLang="zh-CN" dirty="0"/>
              <a:t>《</a:t>
            </a:r>
            <a:r>
              <a:rPr lang="zh-CN" altLang="en-US" dirty="0"/>
              <a:t>以弗所书</a:t>
            </a:r>
            <a:r>
              <a:rPr lang="en-US" altLang="zh-CN" dirty="0"/>
              <a:t>》</a:t>
            </a:r>
            <a:r>
              <a:rPr lang="zh-CN" altLang="en-US" dirty="0"/>
              <a:t>的详细讲解，分为多个卷册。</a:t>
            </a:r>
          </a:p>
          <a:p>
            <a:r>
              <a:rPr lang="zh-CN" altLang="en-US" b="1" dirty="0"/>
              <a:t>甘坚信文集</a:t>
            </a:r>
            <a:r>
              <a:rPr lang="zh-CN" altLang="en-US" dirty="0"/>
              <a:t>：收录甘坚信牧师关于信心、祷告、医治等主题的著作。</a:t>
            </a:r>
          </a:p>
          <a:p>
            <a:r>
              <a:rPr lang="zh-CN" altLang="en-US" b="1" dirty="0"/>
              <a:t>见证传记</a:t>
            </a:r>
            <a:r>
              <a:rPr lang="zh-CN" altLang="en-US" dirty="0"/>
              <a:t>：分享荣教士、宾路易师母等人的生命故事，激励信徒的信仰生活。</a:t>
            </a:r>
          </a:p>
          <a:p>
            <a:r>
              <a:rPr lang="zh-CN" altLang="en-US" b="1" dirty="0"/>
              <a:t>先知启示</a:t>
            </a:r>
            <a:r>
              <a:rPr lang="zh-CN" altLang="en-US" dirty="0"/>
              <a:t>：提供雷克</a:t>
            </a:r>
            <a:r>
              <a:rPr lang="en-US" altLang="zh-CN" dirty="0"/>
              <a:t>·</a:t>
            </a:r>
            <a:r>
              <a:rPr lang="zh-CN" altLang="en-US" dirty="0"/>
              <a:t>乔纳牧师的</a:t>
            </a:r>
            <a:r>
              <a:rPr lang="en-US" altLang="zh-CN" dirty="0"/>
              <a:t>《</a:t>
            </a:r>
            <a:r>
              <a:rPr lang="zh-CN" altLang="en-US" dirty="0"/>
              <a:t>末日决战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末日的呼召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火把与宝剑</a:t>
            </a:r>
            <a:r>
              <a:rPr lang="en-US" altLang="zh-CN" dirty="0" smtClean="0"/>
              <a:t>》</a:t>
            </a:r>
            <a:endParaRPr lang="zh-CN" altLang="en-US" dirty="0"/>
          </a:p>
          <a:p>
            <a:r>
              <a:rPr lang="zh-CN" altLang="en-US" b="1" dirty="0"/>
              <a:t>门徒培训</a:t>
            </a:r>
            <a:r>
              <a:rPr lang="zh-CN" altLang="en-US" dirty="0"/>
              <a:t>：提供门徒培训课程和相关手册，帮助信徒在信仰上扎根成长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 smtClean="0"/>
              <a:t>网</a:t>
            </a:r>
            <a:r>
              <a:rPr lang="zh-CN" altLang="en-US" dirty="0"/>
              <a:t>站还提供更多资源，如基本救恩神学、慕迪神学手册、圣经工具、查经记录等，满足不同层次信徒的学习需求。</a:t>
            </a:r>
          </a:p>
        </p:txBody>
      </p:sp>
    </p:spTree>
    <p:extLst>
      <p:ext uri="{BB962C8B-B14F-4D97-AF65-F5344CB8AC3E}">
        <p14:creationId xmlns:p14="http://schemas.microsoft.com/office/powerpoint/2010/main" val="31930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24" y="320126"/>
            <a:ext cx="116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FreeFuyin.com </a:t>
            </a:r>
            <a:r>
              <a:rPr lang="zh-CN" altLang="en-US" dirty="0" smtClean="0"/>
              <a:t>门</a:t>
            </a:r>
            <a:r>
              <a:rPr lang="zh-CN" altLang="en-US" dirty="0"/>
              <a:t>徒培训课程</a:t>
            </a:r>
            <a:r>
              <a:rPr lang="zh-CN" altLang="en-US" dirty="0" smtClean="0"/>
              <a:t>，帮</a:t>
            </a:r>
            <a:r>
              <a:rPr lang="zh-CN" altLang="en-US" dirty="0"/>
              <a:t>助信徒在信仰上扎根成长。以下是该网站提供的部分门徒培训资源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b="1" dirty="0"/>
              <a:t>门徒培训</a:t>
            </a:r>
            <a:r>
              <a:rPr lang="zh-CN" altLang="en-US" dirty="0"/>
              <a:t>：由理德夫</a:t>
            </a:r>
            <a:r>
              <a:rPr lang="zh-CN" altLang="en-US" dirty="0" smtClean="0"/>
              <a:t>妇编</a:t>
            </a:r>
            <a:r>
              <a:rPr lang="zh-CN" altLang="en-US" dirty="0"/>
              <a:t>写，涵盖多个主题，帮助信徒在信仰上扎根成长。 </a:t>
            </a:r>
            <a:endParaRPr lang="en-US" altLang="zh-CN" dirty="0" smtClean="0"/>
          </a:p>
          <a:p>
            <a:r>
              <a:rPr lang="zh-CN" altLang="en-US" b="1" dirty="0" smtClean="0"/>
              <a:t>一</a:t>
            </a:r>
            <a:r>
              <a:rPr lang="zh-CN" altLang="en-US" b="1" dirty="0"/>
              <a:t>对一栽培训练</a:t>
            </a:r>
            <a:r>
              <a:rPr lang="zh-CN" altLang="en-US" dirty="0"/>
              <a:t>：由郑鎬玉编写，强调一对一的门徒训练方法，注重个人灵命的培</a:t>
            </a:r>
            <a:r>
              <a:rPr lang="zh-CN" altLang="en-US" dirty="0" smtClean="0"/>
              <a:t>养 </a:t>
            </a:r>
            <a:endParaRPr lang="en-US" altLang="zh-CN" dirty="0" smtClean="0"/>
          </a:p>
          <a:p>
            <a:r>
              <a:rPr lang="zh-CN" altLang="en-US" b="1" dirty="0" smtClean="0"/>
              <a:t>崇</a:t>
            </a:r>
            <a:r>
              <a:rPr lang="zh-CN" altLang="en-US" b="1" dirty="0"/>
              <a:t>高无比的基督信仰</a:t>
            </a:r>
            <a:r>
              <a:rPr lang="zh-CN" altLang="en-US" dirty="0"/>
              <a:t>：由李乐山编写，探讨基督信仰的核心价值和实践，帮助信徒</a:t>
            </a:r>
            <a:r>
              <a:rPr lang="zh-CN" altLang="en-US" dirty="0" smtClean="0"/>
              <a:t>深    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</a:t>
            </a:r>
            <a:r>
              <a:rPr lang="zh-CN" altLang="en-US" dirty="0" smtClean="0"/>
              <a:t>化</a:t>
            </a:r>
            <a:r>
              <a:rPr lang="zh-CN" altLang="en-US" dirty="0"/>
              <a:t>对信仰的理解。 </a:t>
            </a:r>
            <a:endParaRPr lang="en-US" altLang="zh-CN" dirty="0" smtClean="0"/>
          </a:p>
          <a:p>
            <a:r>
              <a:rPr lang="zh-CN" altLang="en-US" b="1" dirty="0" smtClean="0"/>
              <a:t>情</a:t>
            </a:r>
            <a:r>
              <a:rPr lang="zh-CN" altLang="en-US" b="1" dirty="0"/>
              <a:t>感医治手</a:t>
            </a:r>
            <a:r>
              <a:rPr lang="zh-CN" altLang="en-US" b="1" dirty="0" smtClean="0"/>
              <a:t>册</a:t>
            </a:r>
            <a:r>
              <a:rPr lang="zh-CN" altLang="en-US" dirty="0" smtClean="0"/>
              <a:t>：</a:t>
            </a:r>
            <a:r>
              <a:rPr lang="zh-CN" altLang="en-US" dirty="0"/>
              <a:t>提供情感医治的指导，帮助信徒处理内心的伤痛，迈向全人的健</a:t>
            </a:r>
            <a:r>
              <a:rPr lang="zh-CN" altLang="en-US" dirty="0" smtClean="0"/>
              <a:t>康</a:t>
            </a:r>
            <a:endParaRPr lang="en-US" altLang="zh-CN" dirty="0" smtClean="0"/>
          </a:p>
          <a:p>
            <a:r>
              <a:rPr lang="zh-CN" altLang="en-US" b="1" dirty="0" smtClean="0"/>
              <a:t>如</a:t>
            </a:r>
            <a:r>
              <a:rPr lang="zh-CN" altLang="en-US" b="1" dirty="0"/>
              <a:t>何明白神的旨意</a:t>
            </a:r>
            <a:r>
              <a:rPr lang="zh-CN" altLang="en-US" dirty="0"/>
              <a:t>：由盛足风编写，指导信徒如何寻求和理解神在个人生活中的旨意。 </a:t>
            </a:r>
            <a:endParaRPr lang="en-US" altLang="zh-CN" dirty="0" smtClean="0"/>
          </a:p>
          <a:p>
            <a:r>
              <a:rPr lang="zh-CN" altLang="en-US" b="1" dirty="0" smtClean="0"/>
              <a:t>内</a:t>
            </a:r>
            <a:r>
              <a:rPr lang="zh-CN" altLang="en-US" b="1" dirty="0"/>
              <a:t>室祷告</a:t>
            </a:r>
            <a:r>
              <a:rPr lang="zh-CN" altLang="en-US" dirty="0"/>
              <a:t>：由陈思国编写，强调个人祷告生活的重要性，指导信徒如何在隐秘处与</a:t>
            </a:r>
            <a:r>
              <a:rPr lang="zh-CN" altLang="en-US" dirty="0" smtClean="0"/>
              <a:t>神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</a:t>
            </a:r>
            <a:r>
              <a:rPr lang="zh-CN" altLang="en-US" dirty="0" smtClean="0"/>
              <a:t>亲</a:t>
            </a:r>
            <a:r>
              <a:rPr lang="zh-CN" altLang="en-US" dirty="0"/>
              <a:t>近。 </a:t>
            </a:r>
            <a:endParaRPr lang="en-US" altLang="zh-CN" dirty="0" smtClean="0"/>
          </a:p>
          <a:p>
            <a:r>
              <a:rPr lang="zh-CN" altLang="en-US" b="1" dirty="0" smtClean="0"/>
              <a:t>面</a:t>
            </a:r>
            <a:r>
              <a:rPr lang="zh-CN" altLang="en-US" b="1" dirty="0"/>
              <a:t>对自我</a:t>
            </a:r>
            <a:r>
              <a:rPr lang="zh-CN" altLang="en-US" dirty="0"/>
              <a:t>：由约翰</a:t>
            </a:r>
            <a:r>
              <a:rPr lang="en-US" altLang="zh-CN" dirty="0"/>
              <a:t>·</a:t>
            </a:r>
            <a:r>
              <a:rPr lang="zh-CN" altLang="en-US" dirty="0"/>
              <a:t>布鲁格（</a:t>
            </a:r>
            <a:r>
              <a:rPr lang="en-US" altLang="zh-CN" dirty="0"/>
              <a:t>John C. </a:t>
            </a:r>
            <a:r>
              <a:rPr lang="en-US" altLang="zh-CN" dirty="0" err="1"/>
              <a:t>Broger</a:t>
            </a:r>
            <a:r>
              <a:rPr lang="zh-CN" altLang="en-US" dirty="0"/>
              <a:t>）编写，帮助信徒认识自我，与神建立</a:t>
            </a:r>
            <a:r>
              <a:rPr lang="zh-CN" altLang="en-US" dirty="0" smtClean="0"/>
              <a:t>更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</a:t>
            </a:r>
            <a:r>
              <a:rPr lang="zh-CN" altLang="en-US" dirty="0" smtClean="0"/>
              <a:t>深</a:t>
            </a:r>
            <a:r>
              <a:rPr lang="zh-CN" altLang="en-US" dirty="0"/>
              <a:t>的关系。 </a:t>
            </a:r>
            <a:endParaRPr lang="en-US" altLang="zh-CN" dirty="0" smtClean="0"/>
          </a:p>
          <a:p>
            <a:r>
              <a:rPr lang="zh-CN" altLang="en-US" b="1" dirty="0" smtClean="0"/>
              <a:t>天</a:t>
            </a:r>
            <a:r>
              <a:rPr lang="zh-CN" altLang="en-US" b="1" dirty="0"/>
              <a:t>国酵母训练手册</a:t>
            </a:r>
            <a:r>
              <a:rPr lang="zh-CN" altLang="en-US" dirty="0"/>
              <a:t>：提供关于天国价值观的培训，帮助信徒在生活中实践天国的原则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b="1" dirty="0"/>
              <a:t>神学研讨</a:t>
            </a:r>
            <a:r>
              <a:rPr lang="zh-CN" altLang="en-US" dirty="0"/>
              <a:t>：由李乐山编写，探讨神学主题，帮助信徒加深对信仰的理解。 </a:t>
            </a:r>
            <a:r>
              <a:rPr lang="zh-CN" altLang="en-US" dirty="0" smtClean="0"/>
              <a:t>这</a:t>
            </a:r>
            <a:r>
              <a:rPr lang="zh-CN" altLang="en-US" dirty="0"/>
              <a:t>些课程</a:t>
            </a:r>
            <a:r>
              <a:rPr lang="zh-CN" altLang="en-US" dirty="0" smtClean="0"/>
              <a:t>涵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</a:t>
            </a:r>
            <a:r>
              <a:rPr lang="zh-CN" altLang="en-US" dirty="0" smtClean="0"/>
              <a:t>盖</a:t>
            </a:r>
            <a:r>
              <a:rPr lang="zh-CN" altLang="en-US" dirty="0"/>
              <a:t>了从基础信仰到深度灵修的各个方面，适合不同阶段的信徒学</a:t>
            </a:r>
            <a:r>
              <a:rPr lang="zh-CN" altLang="en-US" dirty="0" smtClean="0"/>
              <a:t>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71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15690</TotalTime>
  <Words>2040</Words>
  <Application>Microsoft Office PowerPoint</Application>
  <PresentationFormat>Custom</PresentationFormat>
  <Paragraphs>154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Class open house presentation</vt:lpstr>
      <vt:lpstr>今日主题   第53课  圣经研讨</vt:lpstr>
      <vt:lpstr>神拯救塑造人的步骤</vt:lpstr>
      <vt:lpstr>崇高的基督信仰 </vt:lpstr>
      <vt:lpstr>研讀圣经</vt:lpstr>
      <vt:lpstr>傳道网系統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今日主题</dc:title>
  <dc:creator>sonny zheng</dc:creator>
  <cp:lastModifiedBy>LeShan</cp:lastModifiedBy>
  <cp:revision>74</cp:revision>
  <dcterms:created xsi:type="dcterms:W3CDTF">2022-10-22T00:30:35Z</dcterms:created>
  <dcterms:modified xsi:type="dcterms:W3CDTF">2025-02-01T18:06:55Z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