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72" r:id="rId2"/>
    <p:sldId id="312" r:id="rId3"/>
    <p:sldId id="273" r:id="rId4"/>
    <p:sldId id="320" r:id="rId5"/>
    <p:sldId id="313" r:id="rId6"/>
    <p:sldId id="281" r:id="rId7"/>
    <p:sldId id="314" r:id="rId8"/>
    <p:sldId id="276" r:id="rId9"/>
    <p:sldId id="321" r:id="rId10"/>
    <p:sldId id="282" r:id="rId11"/>
    <p:sldId id="278" r:id="rId12"/>
    <p:sldId id="286" r:id="rId13"/>
    <p:sldId id="285" r:id="rId14"/>
    <p:sldId id="290" r:id="rId15"/>
    <p:sldId id="289" r:id="rId16"/>
    <p:sldId id="291" r:id="rId17"/>
    <p:sldId id="292" r:id="rId18"/>
    <p:sldId id="293" r:id="rId19"/>
    <p:sldId id="311" r:id="rId20"/>
    <p:sldId id="295" r:id="rId21"/>
    <p:sldId id="322" r:id="rId22"/>
    <p:sldId id="315" r:id="rId23"/>
    <p:sldId id="325" r:id="rId24"/>
    <p:sldId id="317" r:id="rId25"/>
    <p:sldId id="323" r:id="rId26"/>
    <p:sldId id="31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1DFA"/>
    <a:srgbClr val="1F0A9A"/>
    <a:srgbClr val="2706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4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10/2/2022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10/2/2022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10/2/2022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10/2/2022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10/2/2022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2543" y="1715946"/>
            <a:ext cx="10468864" cy="1828800"/>
          </a:xfrm>
        </p:spPr>
        <p:txBody>
          <a:bodyPr>
            <a:normAutofit/>
          </a:bodyPr>
          <a:lstStyle/>
          <a:p>
            <a:r>
              <a:rPr lang="zh-CN" altLang="en-US" sz="4800" i="0" u="none" strike="noStrike" dirty="0">
                <a:solidFill>
                  <a:srgbClr val="C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三元福音运行步骤及探访内容</a:t>
            </a:r>
            <a:r>
              <a:rPr lang="zh-CN" altLang="en-US" sz="4800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概述</a:t>
            </a:r>
            <a:endParaRPr lang="en-US" sz="4800" dirty="0">
              <a:solidFill>
                <a:srgbClr val="C00000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29747" y="1858852"/>
            <a:ext cx="10972800" cy="1143000"/>
          </a:xfrm>
        </p:spPr>
        <p:txBody>
          <a:bodyPr>
            <a:normAutofit fontScale="9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CN" altLang="en-US" sz="4400" b="1" i="0" u="sng" dirty="0">
                <a:solidFill>
                  <a:srgbClr val="C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第二步</a:t>
            </a:r>
            <a:r>
              <a:rPr lang="zh-CN" altLang="en-US" sz="4400" b="1" i="0" dirty="0">
                <a:solidFill>
                  <a:srgbClr val="C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申报探访需求</a:t>
            </a:r>
            <a:br>
              <a:rPr lang="zh-CN" altLang="en-US" b="0" dirty="0">
                <a:solidFill>
                  <a:srgbClr val="C00000"/>
                </a:solidFill>
                <a:effectLst/>
              </a:rPr>
            </a:br>
            <a:br>
              <a:rPr lang="zh-CN" altLang="en-US" dirty="0">
                <a:solidFill>
                  <a:srgbClr val="061DFA"/>
                </a:solidFill>
              </a:rPr>
            </a:br>
            <a:endParaRPr lang="en-US" dirty="0">
              <a:solidFill>
                <a:srgbClr val="061DFA"/>
              </a:solidFill>
              <a:latin typeface="Arial Black" panose="020B0A04020102020204" pitchFamily="34" charset="0"/>
              <a:ea typeface="Yu Gothic UI Semibold" panose="020B0700000000000000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3974" y="2072543"/>
            <a:ext cx="10972800" cy="4617624"/>
          </a:xfrm>
          <a:ln w="38100">
            <a:noFill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CN" altLang="en-US" sz="3300" b="1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一旦慕道友接受了探访邀请</a:t>
            </a:r>
            <a:r>
              <a:rPr lang="en-CA" altLang="zh-CN" sz="3300" b="1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CN" altLang="en-US" sz="3300" b="1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确定了探访时间，邀请人可直接在大群</a:t>
            </a:r>
            <a:r>
              <a:rPr lang="en-US" altLang="zh-CN" sz="3300" b="1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@</a:t>
            </a:r>
            <a:r>
              <a:rPr lang="zh-CN" altLang="en-US" sz="3300" b="1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负责人，探访需求的申报格式如下：</a:t>
            </a:r>
            <a:endParaRPr lang="en-CA" altLang="zh-CN" sz="3300" b="1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3200" b="1" i="0" u="none" strike="noStrike" dirty="0">
              <a:solidFill>
                <a:srgbClr val="27069E"/>
              </a:solidFill>
              <a:effectLst/>
              <a:latin typeface="Arial" panose="020B0604020202020204" pitchFamily="34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探访对象</a:t>
            </a:r>
            <a:r>
              <a:rPr lang="en-US" altLang="zh-CN" sz="32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: XXX (</a:t>
            </a:r>
            <a:r>
              <a:rPr lang="zh-CN" altLang="en-US" sz="32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可匿名）</a:t>
            </a:r>
            <a:endParaRPr lang="en-US" altLang="zh-CN" sz="3200" b="1" i="0" u="none" strike="noStrike" dirty="0">
              <a:solidFill>
                <a:srgbClr val="061DFA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3200" b="1" dirty="0">
              <a:solidFill>
                <a:srgbClr val="061DFA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探访对象的背景</a:t>
            </a:r>
            <a:r>
              <a:rPr lang="en-US" altLang="zh-CN" sz="32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: 40</a:t>
            </a:r>
            <a:r>
              <a:rPr lang="zh-CN" altLang="en-US" sz="32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多岁，现居国内，公司技术人员，对各类宗教略懂一点。</a:t>
            </a:r>
            <a:endParaRPr lang="en-CA" altLang="zh-CN" sz="3200" b="1" i="0" u="none" strike="noStrike" dirty="0">
              <a:solidFill>
                <a:srgbClr val="061DFA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3200" b="1" dirty="0">
              <a:solidFill>
                <a:srgbClr val="061DFA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探访时间： 加东</a:t>
            </a:r>
            <a:r>
              <a:rPr lang="en-US" altLang="zh-CN" sz="32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</a:t>
            </a:r>
            <a:r>
              <a:rPr lang="zh-CN" altLang="en-US" sz="32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月</a:t>
            </a:r>
            <a:r>
              <a:rPr lang="en-US" altLang="zh-CN" sz="32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</a:t>
            </a:r>
            <a:r>
              <a:rPr lang="zh-CN" altLang="en-US" sz="32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号， 周</a:t>
            </a:r>
            <a:r>
              <a:rPr lang="en-US" altLang="zh-CN" sz="32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</a:t>
            </a:r>
            <a:r>
              <a:rPr lang="zh-CN" altLang="en-US" sz="32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，早上或晚上几点 </a:t>
            </a:r>
            <a:endParaRPr lang="en-CA" altLang="zh-CN" sz="3200" b="1" dirty="0">
              <a:solidFill>
                <a:srgbClr val="061DFA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                   国内</a:t>
            </a:r>
            <a:r>
              <a:rPr lang="en-US" altLang="zh-CN" sz="32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</a:t>
            </a:r>
            <a:r>
              <a:rPr lang="zh-CN" altLang="en-US" sz="32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月</a:t>
            </a:r>
            <a:r>
              <a:rPr lang="en-US" altLang="zh-CN" sz="32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</a:t>
            </a:r>
            <a:r>
              <a:rPr lang="zh-CN" altLang="en-US" sz="32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号， 周</a:t>
            </a:r>
            <a:r>
              <a:rPr lang="en-US" altLang="zh-CN" sz="32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</a:t>
            </a:r>
            <a:r>
              <a:rPr lang="zh-CN" altLang="en-US" sz="32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，早上或晚上几点            </a:t>
            </a:r>
            <a:endParaRPr lang="zh-CN" altLang="en-US" sz="3200" b="1" dirty="0">
              <a:solidFill>
                <a:srgbClr val="061DFA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>
              <a:buNone/>
            </a:pPr>
            <a:br>
              <a:rPr lang="zh-CN" altLang="en-US" dirty="0">
                <a:solidFill>
                  <a:srgbClr val="061DFA"/>
                </a:solidFill>
              </a:rPr>
            </a:br>
            <a:endParaRPr lang="en-US" dirty="0">
              <a:solidFill>
                <a:srgbClr val="061DFA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C69E27-C7AE-337C-E297-D45D1F8E27E9}"/>
              </a:ext>
            </a:extLst>
          </p:cNvPr>
          <p:cNvSpPr/>
          <p:nvPr/>
        </p:nvSpPr>
        <p:spPr>
          <a:xfrm>
            <a:off x="983974" y="3215543"/>
            <a:ext cx="10827027" cy="3374233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93E744-DA5C-4A9C-2E56-C8D8AA738081}"/>
              </a:ext>
            </a:extLst>
          </p:cNvPr>
          <p:cNvSpPr/>
          <p:nvPr/>
        </p:nvSpPr>
        <p:spPr>
          <a:xfrm>
            <a:off x="983974" y="3215543"/>
            <a:ext cx="10827027" cy="3046109"/>
          </a:xfrm>
          <a:prstGeom prst="rect">
            <a:avLst/>
          </a:prstGeom>
          <a:noFill/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479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866966"/>
            <a:ext cx="10972800" cy="114300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CN" altLang="en-US" sz="4000" b="1" i="0" u="sng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第三步</a:t>
            </a:r>
            <a:r>
              <a:rPr lang="zh-CN" altLang="en-US" sz="4000" b="1" i="0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安排探访队员、及在大群里发布探访通知</a:t>
            </a:r>
            <a:br>
              <a:rPr lang="zh-CN" altLang="en-US" sz="4000" b="1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br>
              <a:rPr lang="zh-CN" altLang="en-US" sz="36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endParaRPr lang="en-US" sz="3600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2196" y="2468880"/>
            <a:ext cx="11092405" cy="438912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负责人收到探访需求后，尽快安</a:t>
            </a: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排三位探访队员，队员尽</a:t>
            </a: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可能适合慕道友的背景</a:t>
            </a:r>
            <a:endParaRPr lang="en-CA" altLang="zh-CN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spcBef>
                <a:spcPts val="0"/>
              </a:spcBef>
            </a:pPr>
            <a:endParaRPr lang="en-CA" altLang="zh-CN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三位队员建立临时微信群可以随时联系</a:t>
            </a:r>
            <a:endParaRPr lang="en-CA" altLang="zh-CN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spcBef>
                <a:spcPts val="0"/>
              </a:spcBef>
            </a:pPr>
            <a:endParaRPr lang="en-CA" altLang="zh-CN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每位队员</a:t>
            </a: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邀约</a:t>
            </a: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两位祷伴</a:t>
            </a:r>
            <a:endParaRPr lang="zh-CN" altLang="en-US" sz="3600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CN" altLang="en-US" sz="3200" b="0" dirty="0">
                <a:effectLst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5348" y="1842467"/>
            <a:ext cx="10972800" cy="4389120"/>
          </a:xfrm>
        </p:spPr>
        <p:txBody>
          <a:bodyPr>
            <a:noAutofit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zh-CN" altLang="en-US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三福探访 </a:t>
            </a:r>
            <a:r>
              <a:rPr lang="en-US" altLang="zh-CN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001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zh-CN" altLang="en-US" b="1" dirty="0">
              <a:solidFill>
                <a:srgbClr val="061DFA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探访对象</a:t>
            </a:r>
            <a:r>
              <a:rPr lang="en-US" altLang="zh-CN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: </a:t>
            </a:r>
            <a:r>
              <a:rPr lang="en-US" altLang="zh-CN" sz="28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XXX (</a:t>
            </a:r>
            <a:r>
              <a:rPr lang="zh-CN" altLang="en-US" sz="28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可匿名）</a:t>
            </a:r>
            <a:endParaRPr lang="zh-CN" altLang="en-US" b="1" dirty="0">
              <a:solidFill>
                <a:srgbClr val="061DFA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探访对象背景</a:t>
            </a:r>
            <a:r>
              <a:rPr lang="en-US" altLang="zh-CN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: 40</a:t>
            </a:r>
            <a:r>
              <a:rPr lang="zh-CN" altLang="en-US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多岁，现居国内，公司技术人员，对各类宗教略懂一点。</a:t>
            </a:r>
            <a:endParaRPr lang="zh-CN" altLang="en-US" b="1" dirty="0">
              <a:solidFill>
                <a:srgbClr val="061DFA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探访时间： 加东</a:t>
            </a:r>
            <a:r>
              <a:rPr lang="en-US" altLang="zh-CN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</a:t>
            </a:r>
            <a:r>
              <a:rPr lang="zh-CN" altLang="en-US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月</a:t>
            </a:r>
            <a:r>
              <a:rPr lang="en-US" altLang="zh-CN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</a:t>
            </a:r>
            <a:r>
              <a:rPr lang="zh-CN" altLang="en-US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号， 周</a:t>
            </a:r>
            <a:r>
              <a:rPr lang="en-US" altLang="zh-CN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</a:t>
            </a:r>
            <a:r>
              <a:rPr lang="zh-CN" altLang="en-US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，早上或晚上几点 </a:t>
            </a:r>
            <a:endParaRPr lang="zh-CN" altLang="en-US" b="1" dirty="0">
              <a:solidFill>
                <a:srgbClr val="061DFA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                   国内</a:t>
            </a:r>
            <a:r>
              <a:rPr lang="en-US" altLang="zh-CN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</a:t>
            </a:r>
            <a:r>
              <a:rPr lang="zh-CN" altLang="en-US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月</a:t>
            </a:r>
            <a:r>
              <a:rPr lang="en-US" altLang="zh-CN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</a:t>
            </a:r>
            <a:r>
              <a:rPr lang="zh-CN" altLang="en-US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号， 周</a:t>
            </a:r>
            <a:r>
              <a:rPr lang="en-US" altLang="zh-CN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</a:t>
            </a:r>
            <a:r>
              <a:rPr lang="zh-CN" altLang="en-US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，早上或晚上几点</a:t>
            </a:r>
            <a:endParaRPr lang="zh-CN" altLang="en-US" b="1" dirty="0">
              <a:solidFill>
                <a:srgbClr val="061DFA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探访队员：</a:t>
            </a:r>
            <a:r>
              <a:rPr lang="en-US" altLang="zh-CN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XXX</a:t>
            </a:r>
            <a:r>
              <a:rPr lang="zh-CN" altLang="en-US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，</a:t>
            </a:r>
            <a:r>
              <a:rPr lang="en-US" altLang="zh-CN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XXX</a:t>
            </a:r>
            <a:r>
              <a:rPr lang="zh-CN" altLang="en-US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，</a:t>
            </a:r>
            <a:r>
              <a:rPr lang="en-US" altLang="zh-CN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XXX</a:t>
            </a:r>
            <a:endParaRPr lang="zh-CN" altLang="en-US" b="1" dirty="0">
              <a:solidFill>
                <a:srgbClr val="061DFA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zh-CN" altLang="en-US" b="1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r>
              <a:rPr lang="zh-CN" altLang="en-US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请大家为探访对象及探访队员祷告，非常感谢！</a:t>
            </a:r>
            <a:endParaRPr lang="zh-CN" altLang="en-US" b="1" dirty="0">
              <a:solidFill>
                <a:srgbClr val="061DFA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>
              <a:buNone/>
            </a:pPr>
            <a:br>
              <a:rPr lang="zh-CN" altLang="en-US" sz="2800" dirty="0"/>
            </a:b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4510B3-0354-1526-F912-3BC0635C2E5D}"/>
              </a:ext>
            </a:extLst>
          </p:cNvPr>
          <p:cNvSpPr/>
          <p:nvPr/>
        </p:nvSpPr>
        <p:spPr>
          <a:xfrm>
            <a:off x="715348" y="2184200"/>
            <a:ext cx="10972800" cy="3950381"/>
          </a:xfrm>
          <a:prstGeom prst="rect">
            <a:avLst/>
          </a:prstGeom>
          <a:noFill/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C148C05-7C4F-3B75-8307-90A88B9B4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48" y="1261726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zh-CN" altLang="en-US" sz="4000" b="1" u="none" strike="noStrike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在大群里发布探访通知，格式如下：</a:t>
            </a:r>
            <a:br>
              <a:rPr lang="en-CA" altLang="zh-CN" b="1" u="none" strike="noStrike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endParaRPr lang="en-CA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529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89329" y="1571519"/>
            <a:ext cx="10972800" cy="1143000"/>
          </a:xfrm>
        </p:spPr>
        <p:txBody>
          <a:bodyPr>
            <a:normAutofit fontScale="9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CN" altLang="en-US" sz="4400" b="1" i="0" u="sng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第四步 </a:t>
            </a:r>
            <a:r>
              <a:rPr lang="zh-CN" altLang="en-US" sz="4400" b="1" i="0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探访队员召开探访预备会</a:t>
            </a:r>
            <a:br>
              <a:rPr lang="zh-CN" altLang="en-US" sz="3600" b="1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br>
              <a:rPr lang="zh-CN" altLang="en-US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endParaRPr lang="en-US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1432" y="1761683"/>
            <a:ext cx="10972800" cy="4389120"/>
          </a:xfrm>
        </p:spPr>
        <p:txBody>
          <a:bodyPr>
            <a:no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探访预备会约</a:t>
            </a:r>
            <a:r>
              <a:rPr lang="en-US" altLang="zh-CN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小时</a:t>
            </a:r>
            <a:endParaRPr lang="en-CA" altLang="zh-CN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zh-CN" altLang="en-US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联系人介绍探访对象的情况</a:t>
            </a:r>
            <a:endParaRPr lang="en-CA" altLang="zh-CN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zh-CN" altLang="en-US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讨论探访策略，分工探访时的讲述内容</a:t>
            </a:r>
            <a:endParaRPr lang="en-CA" altLang="zh-CN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zh-CN" altLang="en-US" sz="36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将</a:t>
            </a:r>
            <a:r>
              <a:rPr lang="en-US" altLang="zh-CN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ZOOM</a:t>
            </a: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信息交给联系人，转发给探访对象，届时探访对象可以准时上线</a:t>
            </a:r>
          </a:p>
          <a:p>
            <a:pPr marL="0" indent="0">
              <a:buNone/>
            </a:pPr>
            <a:br>
              <a:rPr lang="zh-CN" altLang="en-US" sz="3200" b="0" dirty="0">
                <a:effectLst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316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86170" y="503191"/>
            <a:ext cx="10972800" cy="1143000"/>
          </a:xfrm>
        </p:spPr>
        <p:txBody>
          <a:bodyPr>
            <a:normAutofit/>
          </a:bodyPr>
          <a:lstStyle/>
          <a:p>
            <a:r>
              <a:rPr lang="zh-CN" altLang="en-US" sz="4400" b="1" i="0" u="sng" dirty="0">
                <a:solidFill>
                  <a:srgbClr val="C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第五步</a:t>
            </a:r>
            <a:r>
              <a:rPr lang="zh-CN" altLang="en-US" sz="4400" b="1" i="0" dirty="0">
                <a:solidFill>
                  <a:srgbClr val="C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探访前在大群发布祷告文</a:t>
            </a:r>
            <a:endParaRPr lang="en-US" sz="4400" b="1" dirty="0">
              <a:solidFill>
                <a:srgbClr val="C00000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8613" y="2155696"/>
            <a:ext cx="11194774" cy="5090056"/>
          </a:xfrm>
        </p:spPr>
        <p:txBody>
          <a:bodyPr>
            <a:normAutofit fontScale="85000" lnSpcReduction="10000"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000" b="1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就在探访之前，</a:t>
            </a:r>
            <a:r>
              <a:rPr lang="zh-CN" altLang="en-US" sz="3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在大</a:t>
            </a:r>
            <a:r>
              <a:rPr lang="zh-CN" altLang="en-US" sz="3000" b="1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群里发布探访前的祷告文，带动</a:t>
            </a:r>
            <a:r>
              <a:rPr lang="zh-CN" altLang="en-US" sz="30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大群</a:t>
            </a:r>
            <a:r>
              <a:rPr lang="zh-CN" altLang="en-US" sz="3000" b="1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为这次探访祷告。</a:t>
            </a:r>
            <a:endParaRPr lang="zh-CN" altLang="en-US" sz="3000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altLang="zh-CN" sz="40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3000" b="0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@</a:t>
            </a:r>
            <a:r>
              <a:rPr lang="zh-CN" altLang="en-US" sz="3000" b="0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所有人</a:t>
            </a:r>
            <a:r>
              <a:rPr lang="en-US" altLang="zh-CN" sz="3000" b="0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  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0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请弟兄姐妹们为这次出队祷告！求神亲自与我们的弟兄姐妹们同在，求圣灵大大地充满他们，求主预备通达无阻的传福音的道路，捆绑一切黑暗势力的搅扰，保守一切网络信号系统的通畅。</a:t>
            </a:r>
            <a:endParaRPr lang="zh-CN" altLang="en-US" sz="3000" b="1" dirty="0">
              <a:solidFill>
                <a:srgbClr val="061DFA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zh-CN" altLang="en-US" sz="3000" b="1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r>
              <a:rPr lang="zh-CN" altLang="en-US" sz="30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求神使用我们的弟兄姐妹们将福音真理清楚明了地表达出来，求圣灵预备慕道友</a:t>
            </a:r>
            <a:r>
              <a:rPr lang="en-US" altLang="zh-CN" sz="30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XXX</a:t>
            </a:r>
            <a:r>
              <a:rPr lang="zh-CN" altLang="en-US" sz="30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的心田，使他的心成为好土。求圣灵开他的心、开他的耳，让他不仅能够清楚明白福音真理，选择耶稣成为他的救主和生命的主，也能够用单纯的信心领受这份永生的祝福 ！</a:t>
            </a:r>
            <a:endParaRPr lang="zh-CN" altLang="en-US" sz="3000" b="1" dirty="0">
              <a:solidFill>
                <a:srgbClr val="061DFA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>
              <a:buNone/>
            </a:pPr>
            <a:br>
              <a:rPr lang="zh-CN" altLang="en-US" sz="28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6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552767"/>
            <a:ext cx="10972800" cy="1143000"/>
          </a:xfrm>
        </p:spPr>
        <p:txBody>
          <a:bodyPr>
            <a:normAutofit fontScale="9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CN" altLang="en-US" sz="4400" b="1" i="0" u="sng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第六步</a:t>
            </a:r>
            <a:r>
              <a:rPr lang="zh-CN" altLang="en-US" sz="4400" b="1" i="0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探访前半小时集体祷告会</a:t>
            </a:r>
            <a:br>
              <a:rPr lang="zh-CN" altLang="en-US" b="0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br>
              <a:rPr lang="zh-CN" altLang="en-US" dirty="0">
                <a:solidFill>
                  <a:srgbClr val="061DFA"/>
                </a:solidFill>
              </a:rPr>
            </a:br>
            <a:endParaRPr lang="en-US" dirty="0">
              <a:solidFill>
                <a:srgbClr val="061DFA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5742" y="3124267"/>
            <a:ext cx="109728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正式探访前，三位队员提前半小时上线</a:t>
            </a:r>
            <a:r>
              <a:rPr lang="en-CA" altLang="zh-CN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36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集体为探访、探访对象、及队员们祷告。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667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0800" y="415033"/>
            <a:ext cx="10972800" cy="1143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CN" altLang="en-US" sz="4000" b="1" i="0" u="sng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第七步</a:t>
            </a:r>
            <a:r>
              <a:rPr lang="zh-CN" altLang="en-US" sz="4000" b="1" i="0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正式探访 </a:t>
            </a:r>
            <a:r>
              <a:rPr lang="en-CA" altLang="zh-CN" sz="24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CN" altLang="en-US" sz="2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约一个半小时左右</a:t>
            </a:r>
            <a:r>
              <a:rPr lang="en-CA" altLang="zh-CN" sz="2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br>
              <a:rPr lang="en-CA" altLang="zh-CN" sz="31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sz="3100" b="1" dirty="0">
              <a:solidFill>
                <a:srgbClr val="061DFA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164" y="1477473"/>
            <a:ext cx="12037671" cy="5604461"/>
          </a:xfrm>
        </p:spPr>
        <p:txBody>
          <a:bodyPr>
            <a:normAutofit lnSpcReduction="10000"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3200" b="1" dirty="0">
                <a:solidFill>
                  <a:srgbClr val="C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1.</a:t>
            </a:r>
            <a:r>
              <a:rPr lang="zh-CN" altLang="en-US" sz="3200" b="1" dirty="0">
                <a:solidFill>
                  <a:srgbClr val="C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救恩出于耶和华 </a:t>
            </a:r>
            <a:r>
              <a:rPr lang="en-CA" altLang="zh-CN" sz="2400" b="1" dirty="0">
                <a:solidFill>
                  <a:srgbClr val="C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(</a:t>
            </a:r>
            <a:r>
              <a:rPr lang="zh-CN" altLang="en-US" sz="2400" b="1" dirty="0">
                <a:solidFill>
                  <a:srgbClr val="C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拿</a:t>
            </a:r>
            <a:r>
              <a:rPr lang="en-CA" altLang="zh-CN" sz="2400" b="1" dirty="0">
                <a:solidFill>
                  <a:srgbClr val="C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2</a:t>
            </a:r>
            <a:r>
              <a:rPr lang="en-CA" altLang="zh-CN" sz="2400" b="1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:</a:t>
            </a:r>
            <a:r>
              <a:rPr lang="en-CA" altLang="zh-CN" sz="2400" b="1" dirty="0">
                <a:solidFill>
                  <a:srgbClr val="C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9)</a:t>
            </a:r>
            <a:endParaRPr lang="en-CA" altLang="zh-CN" sz="2400" b="1" i="0" u="none" strike="noStrike" dirty="0">
              <a:solidFill>
                <a:srgbClr val="C00000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zh-CN" altLang="en-US" sz="3200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3200" b="1" i="0" u="none" strike="noStrike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2.</a:t>
            </a:r>
            <a:r>
              <a:rPr lang="zh-CN" altLang="en-US" sz="3200" b="1" i="0" u="none" strike="noStrike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三角共谈： 圣灵、队员、探访对象</a:t>
            </a:r>
            <a:endParaRPr lang="zh-CN" altLang="en-US" sz="3200" b="1" dirty="0"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>
              <a:buNone/>
            </a:pPr>
            <a:r>
              <a:rPr lang="zh-CN" altLang="en-US" b="1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举例：打铆钉的工人要把铆钉打进船身的钢板，他一只手拿铆钉对准位置，另一只手必须开动钉枪将铆钉打进钢板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altLang="zh-CN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b="1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打铆钉的工人：传福音的我们     </a:t>
            </a:r>
            <a:endParaRPr lang="en-CA" altLang="zh-CN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铆钉：福音</a:t>
            </a:r>
            <a:endParaRPr lang="en-CA" altLang="zh-CN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b="1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船身的钢板：未信者的刚硬石心</a:t>
            </a:r>
            <a:endParaRPr lang="en-CA" altLang="zh-CN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气动钉枪：圣灵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zh-CN" altLang="en-US" sz="3500" b="1" dirty="0">
                <a:solidFill>
                  <a:srgbClr val="C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      </a:t>
            </a:r>
            <a:r>
              <a:rPr lang="zh-CN" altLang="en-US" sz="3500" b="1" dirty="0">
                <a:solidFill>
                  <a:srgbClr val="C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切忌依靠自己的口才</a:t>
            </a:r>
            <a:r>
              <a:rPr lang="en-CA" altLang="zh-CN" sz="3500" b="1" dirty="0">
                <a:solidFill>
                  <a:srgbClr val="C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! </a:t>
            </a:r>
            <a:r>
              <a:rPr lang="zh-CN" altLang="en-US" sz="3500" b="1" dirty="0">
                <a:solidFill>
                  <a:srgbClr val="C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要把福音送进人心里，</a:t>
            </a:r>
            <a:endParaRPr lang="en-CA" altLang="zh-CN" sz="3500" b="1" dirty="0">
              <a:solidFill>
                <a:srgbClr val="C00000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algn="ctr">
              <a:buNone/>
            </a:pPr>
            <a:r>
              <a:rPr lang="zh-CN" altLang="en-US" sz="3500" b="1" dirty="0">
                <a:solidFill>
                  <a:srgbClr val="C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唯有全然依靠圣灵的能力</a:t>
            </a:r>
            <a:r>
              <a:rPr lang="en-CA" altLang="zh-CN" sz="3500" b="1" dirty="0">
                <a:solidFill>
                  <a:srgbClr val="C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!</a:t>
            </a:r>
            <a:endParaRPr lang="en-CA" altLang="zh-CN" sz="3500" b="1" dirty="0"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>
              <a:buNone/>
            </a:pPr>
            <a:endParaRPr lang="en-CA" altLang="zh-CN" sz="3000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9134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19746" y="1993534"/>
            <a:ext cx="10972800" cy="114300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CN" altLang="en-US" sz="4000" b="1" i="0" u="sng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第八步</a:t>
            </a:r>
            <a:r>
              <a:rPr lang="zh-CN" altLang="en-US" sz="4000" b="1" i="0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探访总结、及在大群发布探访结果</a:t>
            </a:r>
            <a:br>
              <a:rPr lang="zh-CN" altLang="en-US" sz="3600" b="0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br>
              <a:rPr lang="zh-CN" altLang="en-US" sz="3600" dirty="0">
                <a:solidFill>
                  <a:srgbClr val="061DFA"/>
                </a:solidFill>
              </a:rPr>
            </a:br>
            <a:endParaRPr lang="en-US" sz="3600" b="1" dirty="0">
              <a:solidFill>
                <a:srgbClr val="061DFA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2425" y="2865976"/>
            <a:ext cx="10972800" cy="43891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CN" altLang="en-US" sz="3600" b="1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探访结束后，立即花</a:t>
            </a:r>
            <a:r>
              <a:rPr lang="en-US" altLang="zh-CN" sz="3600" b="1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CN" altLang="en-US" sz="3600" b="1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分钟时间现场录制一个约</a:t>
            </a:r>
            <a:r>
              <a:rPr lang="en-US" altLang="zh-CN" sz="3600" b="1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sz="3600" b="1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分钟的视频或音频探访总结</a:t>
            </a: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CN" altLang="en-US" sz="3600" b="1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三位队员轮流总结发言</a:t>
            </a:r>
            <a:endParaRPr lang="en-CA" altLang="zh-CN" sz="3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spcBef>
                <a:spcPts val="0"/>
              </a:spcBef>
            </a:pPr>
            <a:endParaRPr lang="en-CA" altLang="zh-CN" sz="3600" b="1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3600" b="1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队长将探访结果发布在大群里</a:t>
            </a:r>
            <a:endParaRPr lang="zh-CN" altLang="en-US" sz="3600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CN" altLang="en-US" sz="3200" b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zh-CN" altLang="en-US" sz="3200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126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243" y="1222513"/>
            <a:ext cx="10972800" cy="114300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CN" altLang="en-US" sz="3600" b="1" i="0" dirty="0">
                <a:solidFill>
                  <a:srgbClr val="C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在大群里发布探访结果，格式如下：</a:t>
            </a:r>
            <a:br>
              <a:rPr lang="zh-CN" altLang="en-US" sz="3600" b="0" dirty="0">
                <a:solidFill>
                  <a:srgbClr val="C00000"/>
                </a:solidFill>
                <a:effectLst/>
              </a:rPr>
            </a:br>
            <a:br>
              <a:rPr lang="zh-CN" altLang="en-US" sz="3600" dirty="0">
                <a:solidFill>
                  <a:srgbClr val="C00000"/>
                </a:solidFill>
              </a:rPr>
            </a:b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5958" y="2604895"/>
            <a:ext cx="10972800" cy="5260316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探访对象</a:t>
            </a:r>
            <a:r>
              <a:rPr lang="en-US" altLang="zh-CN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: </a:t>
            </a:r>
            <a:r>
              <a:rPr lang="en-US" altLang="zh-CN" sz="36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XXX (</a:t>
            </a:r>
            <a:r>
              <a:rPr lang="zh-CN" altLang="en-US" sz="36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可匿名）</a:t>
            </a:r>
            <a:endParaRPr lang="zh-CN" altLang="en-US" sz="3600" b="1" dirty="0">
              <a:solidFill>
                <a:srgbClr val="061DFA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探访对象背景</a:t>
            </a:r>
            <a:r>
              <a:rPr lang="en-US" altLang="zh-CN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: 40</a:t>
            </a:r>
            <a:r>
              <a:rPr lang="zh-CN" altLang="en-US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多岁，现居国内，公司技术人员，对各类宗教略懂一点。</a:t>
            </a:r>
            <a:endParaRPr lang="zh-CN" altLang="en-US" sz="3600" b="1" dirty="0">
              <a:solidFill>
                <a:srgbClr val="061DFA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探访时间： 加东</a:t>
            </a:r>
            <a:r>
              <a:rPr lang="en-US" altLang="zh-CN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</a:t>
            </a:r>
            <a:r>
              <a:rPr lang="zh-CN" altLang="en-US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月</a:t>
            </a:r>
            <a:r>
              <a:rPr lang="en-US" altLang="zh-CN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</a:t>
            </a:r>
            <a:r>
              <a:rPr lang="zh-CN" altLang="en-US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号， 周</a:t>
            </a:r>
            <a:r>
              <a:rPr lang="en-US" altLang="zh-CN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</a:t>
            </a:r>
            <a:r>
              <a:rPr lang="zh-CN" altLang="en-US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，早上或晚上几点 </a:t>
            </a:r>
            <a:endParaRPr lang="zh-CN" altLang="en-US" sz="3600" b="1" dirty="0">
              <a:solidFill>
                <a:srgbClr val="061DFA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                     国内</a:t>
            </a:r>
            <a:r>
              <a:rPr lang="en-US" altLang="zh-CN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</a:t>
            </a:r>
            <a:r>
              <a:rPr lang="zh-CN" altLang="en-US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月</a:t>
            </a:r>
            <a:r>
              <a:rPr lang="en-US" altLang="zh-CN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</a:t>
            </a:r>
            <a:r>
              <a:rPr lang="zh-CN" altLang="en-US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号， 周</a:t>
            </a:r>
            <a:r>
              <a:rPr lang="en-US" altLang="zh-CN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</a:t>
            </a:r>
            <a:r>
              <a:rPr lang="zh-CN" altLang="en-US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，早上或晚上几点</a:t>
            </a:r>
            <a:endParaRPr lang="zh-CN" altLang="en-US" sz="3600" b="1" dirty="0">
              <a:solidFill>
                <a:srgbClr val="061DFA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探访队员：</a:t>
            </a:r>
            <a:r>
              <a:rPr lang="en-US" altLang="zh-CN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XXX</a:t>
            </a:r>
            <a:r>
              <a:rPr lang="zh-CN" altLang="en-US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，</a:t>
            </a:r>
            <a:r>
              <a:rPr lang="en-US" altLang="zh-CN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XXX</a:t>
            </a:r>
            <a:r>
              <a:rPr lang="zh-CN" altLang="en-US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，</a:t>
            </a:r>
            <a:r>
              <a:rPr lang="en-US" altLang="zh-CN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XXX</a:t>
            </a:r>
            <a:endParaRPr lang="zh-CN" altLang="en-US" sz="3600" b="1" dirty="0">
              <a:solidFill>
                <a:srgbClr val="061DFA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3600" b="1" i="0" u="none" strike="noStrike" dirty="0">
              <a:solidFill>
                <a:srgbClr val="061DFA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探访结果：决志信主；或没有决志信主</a:t>
            </a:r>
            <a:endParaRPr lang="zh-CN" altLang="en-US" sz="3600" b="1" dirty="0">
              <a:solidFill>
                <a:srgbClr val="061DFA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附件：视频、音频、或文字探访总结</a:t>
            </a:r>
            <a:endParaRPr lang="zh-CN" altLang="en-US" sz="3600" b="1" dirty="0">
              <a:solidFill>
                <a:srgbClr val="061DFA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>
              <a:buNone/>
            </a:pPr>
            <a:br>
              <a:rPr lang="zh-CN" altLang="en-US" sz="3300" dirty="0"/>
            </a:br>
            <a:br>
              <a:rPr lang="zh-CN" altLang="en-US" sz="3200" b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zh-CN" altLang="en-US" sz="3200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330C05-4AD8-519F-434A-EF82BE532E41}"/>
              </a:ext>
            </a:extLst>
          </p:cNvPr>
          <p:cNvSpPr/>
          <p:nvPr/>
        </p:nvSpPr>
        <p:spPr>
          <a:xfrm>
            <a:off x="722243" y="2365513"/>
            <a:ext cx="10856844" cy="4134678"/>
          </a:xfrm>
          <a:prstGeom prst="rect">
            <a:avLst/>
          </a:prstGeom>
          <a:noFill/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990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7082" y="2436467"/>
            <a:ext cx="10969943" cy="114270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CN" altLang="en-US" sz="4000" b="1" u="sng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第九步</a:t>
            </a:r>
            <a:r>
              <a:rPr lang="zh-CN" altLang="en-US" sz="40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探访后的跟进牧养</a:t>
            </a:r>
            <a:br>
              <a:rPr lang="zh-CN" altLang="en-US" sz="3599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br>
              <a:rPr lang="zh-CN" altLang="en-US" sz="3599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br>
              <a:rPr lang="zh-CN" altLang="en-US" sz="3599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endParaRPr lang="en-US" sz="3599" b="1" dirty="0">
              <a:solidFill>
                <a:srgbClr val="C00000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6719" y="2436467"/>
            <a:ext cx="11065995" cy="4387977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探访后愿意接受牧养继续学习的人，大概有</a:t>
            </a:r>
            <a:r>
              <a:rPr lang="en-US" altLang="zh-CN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50%</a:t>
            </a:r>
            <a:endParaRPr lang="en-CA" altLang="zh-CN" sz="3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spcBef>
                <a:spcPts val="0"/>
              </a:spcBef>
            </a:pPr>
            <a:endParaRPr lang="en-CA" altLang="zh-CN" sz="3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大概有</a:t>
            </a:r>
            <a:r>
              <a:rPr lang="en-US" altLang="zh-CN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50%</a:t>
            </a: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的探访对象，包括已经决志的人，不愿意接受牧养，比如不愿意读经祷告、不愿意参加查经聚会、不愿意去教会等。</a:t>
            </a:r>
            <a:endParaRPr lang="zh-CN" alt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br>
              <a:rPr lang="zh-CN" altLang="en-US" sz="3199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zh-CN" altLang="en-US" sz="3199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zh-CN" altLang="en-US" sz="3199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3257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147" y="1600200"/>
            <a:ext cx="10468864" cy="18288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800" i="0" u="none" strike="noStrike" dirty="0">
                <a:solidFill>
                  <a:srgbClr val="C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前言</a:t>
            </a:r>
            <a:endParaRPr lang="en-US" sz="4800" dirty="0">
              <a:solidFill>
                <a:srgbClr val="C00000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201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466" y="1221175"/>
            <a:ext cx="10969067" cy="1143000"/>
          </a:xfrm>
        </p:spPr>
        <p:txBody>
          <a:bodyPr>
            <a:noAutofit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i="0" u="sng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如何面对</a:t>
            </a:r>
            <a:r>
              <a:rPr lang="zh-CN" altLang="en-US" sz="40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没有决志信主、或者决志后并不追求神的探访对象？</a:t>
            </a:r>
            <a:endParaRPr lang="zh-CN" altLang="en-US" sz="4000" b="0" dirty="0">
              <a:solidFill>
                <a:srgbClr val="061DFA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9399" y="2955646"/>
            <a:ext cx="11513202" cy="5194189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000" b="1" i="0" u="none" strike="noStrike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不用气馁 </a:t>
            </a:r>
            <a:r>
              <a:rPr lang="en-CA" altLang="zh-CN" sz="3000" b="1" i="0" u="none" strike="noStrike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! </a:t>
            </a:r>
            <a:r>
              <a:rPr lang="zh-CN" altLang="en-US" sz="3000" b="1" i="0" u="none" strike="noStrike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因为探访时，我们已经在他们心里撒进了福音的种子（上帝的道），这种子是永不朽坏的 </a:t>
            </a:r>
            <a:r>
              <a:rPr lang="en-CA" altLang="zh-CN" sz="3000" b="1" i="0" u="none" strike="noStrike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!</a:t>
            </a:r>
            <a:endParaRPr lang="zh-CN" altLang="en-US" sz="3000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spcBef>
                <a:spcPts val="0"/>
              </a:spcBef>
              <a:buNone/>
            </a:pPr>
            <a:br>
              <a:rPr lang="zh-CN" altLang="en-US" sz="2800" b="0" dirty="0">
                <a:effectLst/>
              </a:rPr>
            </a:br>
            <a:endParaRPr lang="en-CA" altLang="zh-CN" sz="2800" b="0" dirty="0"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TW" altLang="en-US" sz="3600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你們蒙了重生，不是由</a:t>
            </a:r>
            <a:r>
              <a:rPr lang="zh-CN" altLang="en-US" sz="3600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于会</a:t>
            </a:r>
            <a:r>
              <a:rPr lang="zh-TW" altLang="en-US" sz="3600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朽</a:t>
            </a:r>
            <a:r>
              <a:rPr lang="zh-CN" altLang="en-US" sz="3600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坏</a:t>
            </a:r>
            <a:r>
              <a:rPr lang="zh-TW" altLang="en-US" sz="3600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的</a:t>
            </a:r>
            <a:r>
              <a:rPr lang="zh-CN" altLang="en-US" sz="3600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种</a:t>
            </a:r>
            <a:r>
              <a:rPr lang="zh-TW" altLang="en-US" sz="3600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子，而是由</a:t>
            </a:r>
            <a:r>
              <a:rPr lang="zh-CN" altLang="en-US" sz="3600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于</a:t>
            </a:r>
            <a:r>
              <a:rPr lang="zh-TW" altLang="en-US" sz="3600" dirty="0">
                <a:solidFill>
                  <a:srgbClr val="C00000"/>
                </a:solidFill>
                <a:highlight>
                  <a:srgbClr val="FFFF00"/>
                </a:highlight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不</a:t>
            </a:r>
            <a:r>
              <a:rPr lang="zh-CN" altLang="en-US" sz="3600" dirty="0">
                <a:solidFill>
                  <a:srgbClr val="C00000"/>
                </a:solidFill>
                <a:highlight>
                  <a:srgbClr val="FFFF00"/>
                </a:highlight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会</a:t>
            </a:r>
            <a:r>
              <a:rPr lang="zh-TW" altLang="en-US" sz="3600" dirty="0">
                <a:solidFill>
                  <a:srgbClr val="C00000"/>
                </a:solidFill>
                <a:highlight>
                  <a:srgbClr val="FFFF00"/>
                </a:highlight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朽</a:t>
            </a:r>
            <a:r>
              <a:rPr lang="zh-CN" altLang="en-US" sz="3600" dirty="0">
                <a:solidFill>
                  <a:srgbClr val="C00000"/>
                </a:solidFill>
                <a:highlight>
                  <a:srgbClr val="FFFF00"/>
                </a:highlight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坏</a:t>
            </a:r>
            <a:r>
              <a:rPr lang="zh-TW" altLang="en-US" sz="3600" dirty="0">
                <a:solidFill>
                  <a:srgbClr val="C00000"/>
                </a:solidFill>
                <a:highlight>
                  <a:srgbClr val="FFFF00"/>
                </a:highlight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的</a:t>
            </a:r>
            <a:r>
              <a:rPr lang="zh-CN" altLang="en-US" sz="3600" dirty="0">
                <a:solidFill>
                  <a:srgbClr val="C00000"/>
                </a:solidFill>
                <a:highlight>
                  <a:srgbClr val="FFFF00"/>
                </a:highlight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种</a:t>
            </a:r>
            <a:r>
              <a:rPr lang="zh-TW" altLang="en-US" sz="3600" dirty="0">
                <a:solidFill>
                  <a:srgbClr val="C00000"/>
                </a:solidFill>
                <a:highlight>
                  <a:srgbClr val="FFFF00"/>
                </a:highlight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子</a:t>
            </a:r>
            <a:r>
              <a:rPr lang="zh-TW" altLang="en-US" sz="3600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，是藉着上帝永活常存的道。</a:t>
            </a:r>
            <a:r>
              <a:rPr lang="en-CA" altLang="zh-TW" sz="3600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…</a:t>
            </a:r>
            <a:r>
              <a:rPr lang="zh-CN" altLang="en-US" sz="3600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唯</a:t>
            </a:r>
            <a:r>
              <a:rPr lang="zh-TW" altLang="en-US" sz="3600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有主道永</a:t>
            </a:r>
            <a:r>
              <a:rPr lang="zh-CN" altLang="en-US" sz="3600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长</a:t>
            </a:r>
            <a:r>
              <a:rPr lang="zh-TW" altLang="en-US" sz="3600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存。</a:t>
            </a:r>
            <a:r>
              <a:rPr lang="zh-CN" altLang="en-US" sz="3600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这道就是传给你们的福音。</a:t>
            </a:r>
            <a:r>
              <a:rPr lang="zh-CN" altLang="en-US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（彼前</a:t>
            </a:r>
            <a:r>
              <a:rPr lang="en-CA" altLang="zh-CN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1:23,25)</a:t>
            </a:r>
            <a:r>
              <a:rPr lang="zh-CN" altLang="en-US" b="0" dirty="0">
                <a:solidFill>
                  <a:srgbClr val="C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 </a:t>
            </a:r>
            <a:endParaRPr lang="en-CA" altLang="zh-CN" b="0" dirty="0">
              <a:solidFill>
                <a:srgbClr val="C00000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3600" dirty="0">
              <a:solidFill>
                <a:srgbClr val="C00000"/>
              </a:solidFill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28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0" dirty="0">
                <a:effectLst/>
              </a:rPr>
              <a:t> </a:t>
            </a:r>
            <a:r>
              <a:rPr lang="zh-CN" altLang="en-US" sz="3500" b="1" u="sng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举例</a:t>
            </a:r>
            <a:r>
              <a:rPr lang="zh-CN" altLang="en-US" sz="3500" b="1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CN" altLang="en-US" sz="3500" b="1" i="0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见证</a:t>
            </a:r>
            <a:endParaRPr lang="zh-CN" altLang="en-US" sz="3500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spcBef>
                <a:spcPts val="0"/>
              </a:spcBef>
              <a:buNone/>
            </a:pPr>
            <a:endParaRPr lang="en-CA" altLang="zh-CN" sz="2400" b="0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spcBef>
                <a:spcPts val="0"/>
              </a:spcBef>
              <a:buNone/>
            </a:pPr>
            <a:br>
              <a:rPr lang="zh-CN" altLang="en-US" sz="3000" b="1" dirty="0">
                <a:solidFill>
                  <a:srgbClr val="061DFA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zh-CN" altLang="en-US" sz="2000" dirty="0"/>
            </a:br>
            <a:endParaRPr lang="zh-CN" altLang="en-US" sz="2800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804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8375" y="1741986"/>
            <a:ext cx="11065995" cy="4387977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36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我们探访过的每一个人，即使探访之后并没有归向神，但是撒进他心里的种子是永不朽坏的，有一天他可能就是因为我们探访后撒下的那颗种子，最终真正归向上帝了。</a:t>
            </a:r>
            <a:endParaRPr lang="en-CA" altLang="zh-CN" sz="3600" b="1" dirty="0">
              <a:solidFill>
                <a:srgbClr val="061DFA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>
              <a:spcBef>
                <a:spcPts val="0"/>
              </a:spcBef>
              <a:buNone/>
            </a:pPr>
            <a:br>
              <a:rPr lang="zh-CN" altLang="en-US" sz="36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endParaRPr lang="en-CA" altLang="zh-CN" sz="3600" b="1" dirty="0">
              <a:solidFill>
                <a:srgbClr val="000000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36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圣经说我们是基督的大使，每一次弟兄姐妹们的探访，就是在把救命的解药发给一个个正在走向灭亡的人，上帝借着我们所进行的每一个探访，都是意义非凡 ！</a:t>
            </a:r>
          </a:p>
          <a:p>
            <a:pPr marL="0" indent="0">
              <a:buNone/>
            </a:pPr>
            <a:br>
              <a:rPr lang="zh-CN" altLang="en-US" sz="3199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zh-CN" altLang="en-US" sz="3199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916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3259780"/>
            <a:ext cx="10972800" cy="2414296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CN" altLang="en-US" sz="4400" b="1" i="0" u="none" strike="noStrike" dirty="0">
                <a:solidFill>
                  <a:srgbClr val="C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第二部分： </a:t>
            </a:r>
            <a:br>
              <a:rPr lang="en-CA" altLang="zh-CN" sz="4400" b="1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</a:br>
            <a:br>
              <a:rPr lang="en-CA" altLang="zh-CN" sz="4400" b="1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</a:br>
            <a:r>
              <a:rPr lang="zh-CN" altLang="en-US" sz="5400" b="1" i="0" u="none" strike="noStrike" dirty="0">
                <a:solidFill>
                  <a:srgbClr val="0000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三元福音探访时讲述的内容概述</a:t>
            </a:r>
            <a:br>
              <a:rPr lang="zh-CN" altLang="en-US" sz="5400" b="1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zh-CN" altLang="en-US" sz="4400" b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sz="4400" b="1" dirty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674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21667" y="2432135"/>
            <a:ext cx="10969943" cy="114270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CN" altLang="en-US" sz="4000" b="1" dirty="0">
                <a:solidFill>
                  <a:srgbClr val="0000FF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三福探访时讲述的内容</a:t>
            </a:r>
            <a:b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zh-CN" altLang="en-US" sz="3599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br>
              <a:rPr lang="zh-CN" altLang="en-US" sz="3599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br>
              <a:rPr lang="zh-CN" altLang="en-US" sz="3599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endParaRPr lang="en-US" sz="3599" b="1" dirty="0">
              <a:solidFill>
                <a:srgbClr val="C00000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3470" y="1511297"/>
            <a:ext cx="11065995" cy="534670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br>
              <a:rPr lang="zh-CN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24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唯一要写的是</a:t>
            </a:r>
            <a:r>
              <a:rPr lang="en-CA" altLang="zh-CN" sz="24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300</a:t>
            </a:r>
            <a:r>
              <a:rPr lang="zh-CN" altLang="en-US" sz="24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字的个人见证</a:t>
            </a:r>
            <a:endParaRPr lang="en-CA" altLang="zh-CN" sz="2400" b="1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br>
              <a:rPr lang="zh-CN" altLang="en-US" sz="24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r>
              <a:rPr lang="zh-CN" altLang="en-US" sz="24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其它的讲述内容是现成的、经过</a:t>
            </a:r>
            <a:r>
              <a:rPr lang="en-CA" altLang="zh-CN" sz="24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60</a:t>
            </a:r>
            <a:r>
              <a:rPr lang="zh-CN" altLang="en-US" sz="24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年验证的、非常有效的</a:t>
            </a:r>
            <a:endParaRPr lang="en-CA" altLang="zh-CN" sz="2400" b="1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CA" altLang="zh-CN" sz="2400" b="1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我们的任务就是背诵熟悉大纲，然后应用在实际的探访中</a:t>
            </a:r>
            <a:endParaRPr lang="en-CA" altLang="zh-CN" sz="2400" b="1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CA" altLang="zh-CN" sz="2400" b="1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我们前几次的探访，主要是观摩。然后开始在探访时分享一段内容；下次分享两段内容；再下次分享</a:t>
            </a:r>
            <a:r>
              <a:rPr lang="en-CA" altLang="zh-CN" sz="24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1/3</a:t>
            </a:r>
            <a:r>
              <a:rPr lang="zh-CN" altLang="en-US" sz="24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的内容</a:t>
            </a:r>
            <a:r>
              <a:rPr lang="en-CA" altLang="zh-CN" sz="24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....</a:t>
            </a:r>
            <a:r>
              <a:rPr lang="zh-CN" altLang="en-US" sz="24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直到能分享整篇内容，可以随时随地即时布道，传讲完整的福音 。</a:t>
            </a:r>
            <a:endParaRPr lang="en-CA" altLang="zh-CN" sz="2400" b="1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CA" altLang="zh-CN" sz="2400" b="1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三福探访上手容易，讲的蛮有果效不容易！因为探访对象的情形千变万化</a:t>
            </a:r>
            <a:r>
              <a:rPr lang="en-CA" altLang="zh-CN" sz="24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, </a:t>
            </a:r>
            <a:r>
              <a:rPr lang="zh-CN" altLang="en-US" sz="24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要多多探访，在实践中积累经验。（例如：慕道友真理都明白了，就是不相信上帝真实的存在，怎么讲述）</a:t>
            </a:r>
          </a:p>
        </p:txBody>
      </p:sp>
    </p:spTree>
    <p:extLst>
      <p:ext uri="{BB962C8B-B14F-4D97-AF65-F5344CB8AC3E}">
        <p14:creationId xmlns:p14="http://schemas.microsoft.com/office/powerpoint/2010/main" val="135606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04297" y="2649305"/>
            <a:ext cx="10969943" cy="114270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CN" altLang="en-US" sz="4000" b="1" dirty="0">
                <a:solidFill>
                  <a:srgbClr val="0000FF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三福探访时讲述的内容概述</a:t>
            </a:r>
            <a:b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zh-CN" altLang="en-US" sz="3599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br>
              <a:rPr lang="zh-CN" altLang="en-US" sz="3599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br>
              <a:rPr lang="zh-CN" altLang="en-US" sz="3599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endParaRPr lang="en-US" sz="3599" b="1" dirty="0">
              <a:solidFill>
                <a:srgbClr val="C00000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12282" y="1812817"/>
            <a:ext cx="11065995" cy="493522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CA" altLang="zh-CN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1. </a:t>
            </a:r>
            <a:r>
              <a:rPr lang="zh-CN" altLang="en-US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会面交流（探访农民、失败者） </a:t>
            </a:r>
            <a:endParaRPr lang="en-CA" altLang="zh-CN" sz="3000" b="1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2. </a:t>
            </a:r>
            <a:r>
              <a:rPr lang="zh-CN" altLang="en-US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个人见证</a:t>
            </a:r>
            <a:r>
              <a:rPr lang="en-CA" altLang="zh-CN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(300</a:t>
            </a:r>
            <a:r>
              <a:rPr lang="zh-CN" altLang="en-US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字，有永生之前</a:t>
            </a:r>
            <a:r>
              <a:rPr lang="en-CA" altLang="zh-CN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/</a:t>
            </a:r>
            <a:r>
              <a:rPr lang="zh-CN" altLang="en-US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之后的对比）</a:t>
            </a:r>
            <a:endParaRPr lang="en-CA" altLang="zh-CN" sz="3000" b="1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3. </a:t>
            </a:r>
            <a:r>
              <a:rPr lang="zh-CN" altLang="en-US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两个诊断问题</a:t>
            </a:r>
            <a:r>
              <a:rPr lang="zh-CN" altLang="en-US" sz="28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（诊断探访对象的信仰基础）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4. </a:t>
            </a:r>
            <a:r>
              <a:rPr lang="zh-CN" altLang="en-US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恩典 </a:t>
            </a:r>
            <a:r>
              <a:rPr lang="en-CA" altLang="zh-CN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(</a:t>
            </a:r>
            <a:r>
              <a:rPr lang="zh-CN" altLang="en-US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朋友送的礼物）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5. </a:t>
            </a:r>
            <a:r>
              <a:rPr lang="zh-CN" altLang="en-US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人（每日三罪，炒鸡蛋）</a:t>
            </a:r>
            <a:endParaRPr lang="en-CA" altLang="zh-CN" sz="3000" b="1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6. </a:t>
            </a:r>
            <a:r>
              <a:rPr lang="zh-CN" altLang="en-US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神 （公正的法官）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7. </a:t>
            </a:r>
            <a:r>
              <a:rPr lang="zh-CN" altLang="en-US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基督（记录罪的书，手势）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8. </a:t>
            </a:r>
            <a:r>
              <a:rPr lang="zh-CN" altLang="en-US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信心（钥匙，椅子）</a:t>
            </a:r>
          </a:p>
          <a:p>
            <a:pPr marL="0" indent="0">
              <a:buNone/>
            </a:pPr>
            <a:r>
              <a:rPr lang="en-US" altLang="zh-CN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9. </a:t>
            </a:r>
            <a:r>
              <a:rPr lang="zh-CN" altLang="en-US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决志邀请（当场看应许经文）</a:t>
            </a:r>
            <a:endParaRPr lang="en-CA" altLang="zh-CN" sz="3000" b="1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>
              <a:buNone/>
            </a:pPr>
            <a:r>
              <a:rPr lang="en-US" altLang="zh-CN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10. </a:t>
            </a:r>
            <a:r>
              <a:rPr lang="zh-CN" altLang="en-US" sz="30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即时栽培</a:t>
            </a:r>
            <a:br>
              <a:rPr lang="zh-CN" altLang="en-US" sz="24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br>
              <a:rPr lang="zh-CN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zh-CN" altLang="en-US" sz="2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021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5055" y="3616714"/>
            <a:ext cx="10969943" cy="114270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b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zh-CN" altLang="en-US" sz="40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br>
              <a:rPr lang="en-CA" altLang="zh-CN" sz="3599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br>
              <a:rPr lang="zh-CN" altLang="en-US" sz="3599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br>
              <a:rPr lang="zh-CN" altLang="en-US" sz="3599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endParaRPr lang="en-US" sz="3599" b="1" dirty="0">
              <a:solidFill>
                <a:srgbClr val="C00000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26005" y="3030218"/>
            <a:ext cx="11065995" cy="493522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CN" altLang="en-US" sz="3600" b="1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边学习</a:t>
            </a:r>
            <a:r>
              <a:rPr lang="en-CA" altLang="zh-CN" sz="3600" b="1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: </a:t>
            </a:r>
            <a:r>
              <a:rPr lang="zh-CN" altLang="en-US" sz="3600" b="1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三元福音这个传福音工具</a:t>
            </a:r>
            <a:endParaRPr lang="en-CA" altLang="zh-CN" sz="3600" b="1" dirty="0">
              <a:solidFill>
                <a:srgbClr val="C00000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>
              <a:spcBef>
                <a:spcPts val="0"/>
              </a:spcBef>
            </a:pPr>
            <a:endParaRPr lang="en-CA" altLang="zh-CN" sz="3600" b="1" dirty="0">
              <a:solidFill>
                <a:srgbClr val="C00000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>
              <a:spcBef>
                <a:spcPts val="0"/>
              </a:spcBef>
            </a:pPr>
            <a:r>
              <a:rPr lang="zh-CN" altLang="en-US" sz="3600" b="1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边探访实战：三人同行，团队作战</a:t>
            </a:r>
            <a:endParaRPr lang="en-CA" altLang="zh-CN" sz="3600" b="1" dirty="0">
              <a:solidFill>
                <a:srgbClr val="C00000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>
              <a:spcBef>
                <a:spcPts val="0"/>
              </a:spcBef>
            </a:pPr>
            <a:endParaRPr lang="en-CA" altLang="zh-CN" sz="3600" b="1" dirty="0">
              <a:solidFill>
                <a:srgbClr val="C00000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>
              <a:spcBef>
                <a:spcPts val="0"/>
              </a:spcBef>
            </a:pPr>
            <a:r>
              <a:rPr lang="zh-CN" altLang="en-US" sz="3600" b="1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边交流实战经验：探访队员分享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CB86B1-2144-7DFE-CEA2-7D1C191E802C}"/>
              </a:ext>
            </a:extLst>
          </p:cNvPr>
          <p:cNvSpPr txBox="1"/>
          <p:nvPr/>
        </p:nvSpPr>
        <p:spPr>
          <a:xfrm>
            <a:off x="2217420" y="1360170"/>
            <a:ext cx="7395210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061DFA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传福音是实践，不是理论</a:t>
            </a:r>
            <a:endParaRPr lang="en-CA" sz="4800" b="1" dirty="0" err="1">
              <a:solidFill>
                <a:srgbClr val="061DFA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078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28775" y="157162"/>
            <a:ext cx="10372725" cy="35718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CN" altLang="en-US" sz="4400" b="1" u="sng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下周内容预告</a:t>
            </a:r>
            <a:br>
              <a:rPr lang="zh-CN" altLang="en-US" sz="4400" b="1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br>
              <a:rPr lang="zh-CN" altLang="en-US" sz="3599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br>
              <a:rPr lang="zh-CN" altLang="en-US" sz="3599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endParaRPr lang="en-US" sz="3599" b="1" dirty="0">
              <a:solidFill>
                <a:srgbClr val="C00000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63094F-CEE6-ACCC-7945-239233C0A6E5}"/>
              </a:ext>
            </a:extLst>
          </p:cNvPr>
          <p:cNvSpPr txBox="1"/>
          <p:nvPr/>
        </p:nvSpPr>
        <p:spPr>
          <a:xfrm>
            <a:off x="3238500" y="2722961"/>
            <a:ext cx="5715000" cy="34163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装备信徒</a:t>
            </a:r>
            <a:endParaRPr lang="en-CA" altLang="zh-CN" sz="3600" b="1" dirty="0">
              <a:solidFill>
                <a:srgbClr val="061DFA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CA" altLang="zh-CN" sz="3600" b="1" dirty="0">
              <a:solidFill>
                <a:srgbClr val="061DFA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如何写个人见证</a:t>
            </a:r>
            <a:endParaRPr lang="en-CA" altLang="zh-CN" sz="3600" b="1" dirty="0">
              <a:solidFill>
                <a:srgbClr val="061DFA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CA" altLang="zh-CN" sz="3600" b="1" dirty="0">
              <a:solidFill>
                <a:srgbClr val="061DFA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br>
              <a:rPr lang="zh-CN" altLang="en-US" sz="3600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endParaRPr lang="en-CA" sz="3600" dirty="0" err="1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216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6400" y="1114635"/>
            <a:ext cx="10972800" cy="1143000"/>
          </a:xfrm>
        </p:spPr>
        <p:txBody>
          <a:bodyPr/>
          <a:lstStyle/>
          <a:p>
            <a:r>
              <a:rPr lang="zh-CN" altLang="en-US" dirty="0">
                <a:solidFill>
                  <a:srgbClr val="061DFA"/>
                </a:solidFill>
                <a:latin typeface="+mn-lt"/>
                <a:ea typeface="Yu Gothic UI Semibold" panose="020B0700000000000000" pitchFamily="34" charset="-128"/>
              </a:rPr>
              <a:t>今日主题</a:t>
            </a:r>
            <a:endParaRPr lang="en-US" dirty="0">
              <a:solidFill>
                <a:srgbClr val="061DFA"/>
              </a:solidFill>
              <a:latin typeface="+mn-lt"/>
              <a:ea typeface="Yu Gothic UI Semibold" panose="020B0700000000000000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2863010"/>
            <a:ext cx="10972800" cy="43891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i="0" u="none" strike="noStrike" dirty="0">
                <a:solidFill>
                  <a:srgbClr val="C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三元福音的运行步骤</a:t>
            </a:r>
            <a:endParaRPr lang="en-CA" altLang="zh-CN" sz="4000" b="1" i="0" u="none" strike="noStrike" dirty="0">
              <a:solidFill>
                <a:srgbClr val="C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CA" altLang="zh-CN" sz="4000" b="1" i="0" u="none" strike="noStrike" dirty="0">
              <a:solidFill>
                <a:srgbClr val="C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三元福音探访时讲述的内容概述</a:t>
            </a:r>
            <a:endParaRPr lang="en-US" b="1" dirty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3322" y="2847561"/>
            <a:ext cx="10904334" cy="1162878"/>
          </a:xfrm>
        </p:spPr>
        <p:txBody>
          <a:bodyPr>
            <a:normAutofit fontScale="90000"/>
          </a:bodyPr>
          <a:lstStyle/>
          <a:p>
            <a:r>
              <a:rPr lang="zh-CN" altLang="en-US" sz="40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我们的培训群有</a:t>
            </a:r>
            <a:r>
              <a:rPr lang="en-CA" altLang="zh-CN" sz="40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40</a:t>
            </a:r>
            <a:r>
              <a:rPr lang="zh-CN" altLang="en-US" sz="40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人左右，尽管从上课的第一天，老师就呼召大家去邀请探访对象，然而起初能够邀请到的探访对象是</a:t>
            </a:r>
            <a:r>
              <a:rPr lang="en-CA" altLang="zh-CN" sz="5300" dirty="0">
                <a:solidFill>
                  <a:srgbClr val="1F0A9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0</a:t>
            </a:r>
            <a:r>
              <a:rPr lang="zh-CN" altLang="en-US" sz="40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，探访机会是</a:t>
            </a:r>
            <a:r>
              <a:rPr lang="en-CA" altLang="zh-CN" sz="5300" b="1" dirty="0">
                <a:solidFill>
                  <a:srgbClr val="1F0A9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0</a:t>
            </a:r>
            <a:br>
              <a:rPr lang="en-CA" altLang="zh-CN" sz="3600" b="1" dirty="0">
                <a:solidFill>
                  <a:srgbClr val="061DFA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CA" altLang="zh-CN" sz="2800" b="1" dirty="0">
                <a:solidFill>
                  <a:srgbClr val="061DFA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sz="3100" b="1" dirty="0">
              <a:solidFill>
                <a:srgbClr val="061DFA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75ABAB-DF1E-3A62-8A40-138F11436EF3}"/>
              </a:ext>
            </a:extLst>
          </p:cNvPr>
          <p:cNvSpPr txBox="1"/>
          <p:nvPr/>
        </p:nvSpPr>
        <p:spPr>
          <a:xfrm>
            <a:off x="452851" y="4498340"/>
            <a:ext cx="11341751" cy="156966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后来是如何在</a:t>
            </a:r>
            <a:r>
              <a:rPr lang="en-CA" altLang="zh-CN" sz="36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3</a:t>
            </a:r>
            <a:r>
              <a:rPr lang="zh-CN" altLang="en-US" sz="36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个月内做到探访</a:t>
            </a:r>
            <a:r>
              <a:rPr lang="en-CA" altLang="zh-CN" sz="4800" b="1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121</a:t>
            </a:r>
            <a:r>
              <a:rPr lang="zh-CN" altLang="en-US" sz="36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次，总计</a:t>
            </a:r>
            <a:r>
              <a:rPr lang="en-CA" altLang="zh-CN" sz="4800" b="1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95</a:t>
            </a:r>
            <a:r>
              <a:rPr lang="zh-CN" altLang="en-US" sz="36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人决志，总决志比率</a:t>
            </a:r>
            <a:r>
              <a:rPr lang="en-CA" altLang="zh-CN" sz="4800" b="1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79%</a:t>
            </a:r>
            <a:r>
              <a:rPr lang="en-CA" altLang="zh-CN" sz="36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</a:t>
            </a:r>
            <a:r>
              <a:rPr lang="zh-CN" altLang="en-US" sz="36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？这个团队具体是如何运作的？</a:t>
            </a:r>
            <a:endParaRPr lang="en-CA" sz="3600" dirty="0" err="1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742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22894" y="1186729"/>
            <a:ext cx="10972800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zh-CN" altLang="en-US" sz="5400" b="1" i="0" u="none" strike="noStrike" dirty="0">
                <a:solidFill>
                  <a:srgbClr val="0000FF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三元福音的运行步骤</a:t>
            </a:r>
            <a:br>
              <a:rPr lang="zh-CN" altLang="en-US" sz="5400" b="1" dirty="0"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endParaRPr lang="en-CA" altLang="zh-CN" sz="5400" dirty="0">
              <a:solidFill>
                <a:srgbClr val="061DFA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9074" y="1908848"/>
            <a:ext cx="10972800" cy="6320751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spcBef>
                <a:spcPts val="0"/>
              </a:spcBef>
              <a:buFont typeface="+mj-lt"/>
              <a:buAutoNum type="arabicPeriod"/>
            </a:pPr>
            <a:r>
              <a:rPr lang="zh-CN" altLang="en-US" sz="3800" b="1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邀请慕道友</a:t>
            </a:r>
            <a:endParaRPr lang="en-CA" altLang="zh-CN" sz="3800" b="1" i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742950" indent="-742950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en-US" sz="3800" b="1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申报探访需求</a:t>
            </a:r>
            <a:endParaRPr lang="zh-CN" altLang="en-US" sz="3800" b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742950" indent="-742950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en-US" sz="3800" b="1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安排</a:t>
            </a:r>
            <a:r>
              <a:rPr lang="zh-CN" altLang="en-US" sz="3800" b="1" dirty="0"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zh-CN" altLang="en-US" sz="3800" b="1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位探访队员、及在大群里发布探访通知</a:t>
            </a:r>
            <a:endParaRPr lang="zh-CN" altLang="en-US" sz="3800" b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742950" indent="-742950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en-US" sz="3800" b="1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探访队员召开探访预备会</a:t>
            </a:r>
            <a:endParaRPr lang="en-CA" altLang="zh-CN" sz="3800" b="1" i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742950" indent="-742950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en-US" sz="3800" b="1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探访前在大群里发布祷告文</a:t>
            </a:r>
            <a:endParaRPr lang="zh-CN" altLang="en-US" sz="3800" b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742950" indent="-742950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en-US" sz="3800" b="1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探访前半小时</a:t>
            </a:r>
            <a:r>
              <a:rPr lang="zh-CN" altLang="en-US" sz="3800" b="1" dirty="0"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CN" altLang="en-US" sz="3800" b="1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集体祷告会</a:t>
            </a:r>
            <a:endParaRPr lang="zh-CN" altLang="en-US" sz="3800" b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742950" indent="-742950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en-US" sz="3800" b="1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正式探访</a:t>
            </a:r>
            <a:endParaRPr lang="zh-CN" altLang="en-US" sz="3800" b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800" b="1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探访总结、及在大群里发布探访结果</a:t>
            </a:r>
            <a:endParaRPr lang="en-CA" altLang="zh-CN" sz="3800" b="1" i="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800" b="1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探访后的跟进牧养</a:t>
            </a:r>
            <a:b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zh-CN" altLang="en-US" sz="2800" b="1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CA" altLang="zh-CN" sz="2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br>
              <a:rPr lang="zh-CN" altLang="en-US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9209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08790" y="123931"/>
            <a:ext cx="109728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400" i="0" u="sng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第一步</a:t>
            </a:r>
            <a:r>
              <a:rPr lang="zh-CN" altLang="en-US" sz="4400" i="0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邀请慕道友</a:t>
            </a:r>
            <a:endParaRPr lang="en-CA" altLang="zh-CN" sz="4400" dirty="0">
              <a:solidFill>
                <a:srgbClr val="061DFA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9038"/>
            <a:ext cx="11582400" cy="577356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CA" altLang="zh-CN" sz="3200" i="0" u="none" strike="noStrike" dirty="0"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1. </a:t>
            </a:r>
            <a:r>
              <a:rPr lang="zh-CN" altLang="en-US" sz="3200" i="0" u="none" strike="noStrike" dirty="0"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每一个人都是关系网络的核心</a:t>
            </a:r>
            <a:endParaRPr lang="en-CA" altLang="zh-CN" sz="3200" i="0" u="none" strike="noStrike" dirty="0"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1" i="0" u="none" strike="noStrike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亲人、朋友、同事、邻居、同学、熟人、理发师、保险经纪、客户、飞机的邻座</a:t>
            </a:r>
            <a:r>
              <a:rPr lang="en-CA" altLang="zh-CN" sz="2800" b="1" i="0" u="none" strike="noStrike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……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3200" dirty="0">
              <a:solidFill>
                <a:srgbClr val="C00000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altLang="zh-CN" sz="32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2. </a:t>
            </a:r>
            <a:r>
              <a:rPr lang="zh-CN" altLang="en-US" sz="32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让我们</a:t>
            </a:r>
            <a:r>
              <a:rPr lang="zh-CN" altLang="en-US" sz="3200" i="0" u="none" strike="noStrike" dirty="0"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的关系网络成为传福音的桥梁，</a:t>
            </a:r>
            <a:r>
              <a:rPr lang="zh-CN" altLang="en-US" sz="3600" i="0" u="none" strike="noStrike" dirty="0">
                <a:solidFill>
                  <a:srgbClr val="C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为主使用</a:t>
            </a:r>
            <a:r>
              <a:rPr lang="zh-CN" altLang="en-US" sz="3200" i="0" u="none" strike="noStrike" dirty="0">
                <a:solidFill>
                  <a:srgbClr val="C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</a:t>
            </a:r>
            <a:r>
              <a:rPr lang="en-CA" altLang="zh-CN" sz="3200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!</a:t>
            </a:r>
            <a:endParaRPr lang="en-CA" altLang="zh-CN" sz="3200" i="0" u="none" strike="noStrike" dirty="0">
              <a:solidFill>
                <a:srgbClr val="C00000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2800" b="1" dirty="0">
              <a:solidFill>
                <a:srgbClr val="000000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altLang="zh-CN" sz="3200" b="1" dirty="0"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3. </a:t>
            </a:r>
            <a:r>
              <a:rPr lang="zh-CN" altLang="en-US" sz="3200" b="1" dirty="0"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我是如何开始邀请慕道友的？</a:t>
            </a:r>
            <a:endParaRPr lang="en-CA" altLang="zh-CN" sz="3200" b="1" dirty="0"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514350" indent="-514350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CA" altLang="zh-CN" sz="2800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被群里不断滚动发布的探访通知、探访结果激励到了</a:t>
            </a:r>
            <a:endParaRPr lang="en-CA" altLang="zh-CN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CA" altLang="zh-CN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无论探访结果如何，看到探访非常有果效，也想邀请慕道友来试一试</a:t>
            </a:r>
            <a:br>
              <a:rPr lang="zh-CN" altLang="en-US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9375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65512" y="1048966"/>
            <a:ext cx="10972800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zh-CN" altLang="en-US" sz="4900" b="1" i="0" u="none" strike="noStrike" dirty="0">
                <a:solidFill>
                  <a:srgbClr val="0000FF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在教会里，谁是可以邀请的探访对象？</a:t>
            </a:r>
            <a:br>
              <a:rPr lang="zh-CN" altLang="en-US" sz="5400" b="1" dirty="0"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endParaRPr lang="en-CA" altLang="zh-CN" sz="5400" dirty="0">
              <a:solidFill>
                <a:srgbClr val="061DFA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6615" y="1737153"/>
            <a:ext cx="10972800" cy="6320751"/>
          </a:xfrm>
        </p:spPr>
        <p:txBody>
          <a:bodyPr>
            <a:normAutofit fontScale="925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CN" altLang="en-US" sz="3500" b="1" dirty="0"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第一次来教会的、对信仰没有多少了解的人。</a:t>
            </a:r>
            <a:endParaRPr lang="en-CA" altLang="zh-CN" sz="3500" b="1" dirty="0"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3000" b="1" dirty="0">
                <a:solidFill>
                  <a:srgbClr val="C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通过三福探访，可以有更多的几率把他们留在教会。</a:t>
            </a:r>
            <a:endParaRPr lang="en-CA" altLang="zh-CN" sz="3000" b="1" dirty="0">
              <a:solidFill>
                <a:srgbClr val="C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CA" altLang="zh-CN" sz="3600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CN" altLang="en-US" sz="3500" b="1" dirty="0"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已经参加教会查经小组一段时间，可是对福音的核心真理并不清楚，还没有决志的慕道友。</a:t>
            </a:r>
            <a:endParaRPr lang="en-CA" altLang="zh-CN" sz="3500" b="1" dirty="0"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3000" b="1" dirty="0">
                <a:solidFill>
                  <a:srgbClr val="C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通过探访，可以推动他们决志。一旦慕道友决志，种子进到他们心  里，再浇水牧养，慕道友生命的成长就快了，离受洗更近了。</a:t>
            </a:r>
            <a:endParaRPr lang="en-CA" altLang="zh-CN" sz="3000" b="1" dirty="0">
              <a:solidFill>
                <a:srgbClr val="C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CA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CN" altLang="en-US" sz="3500" b="1" dirty="0"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离开教会很长时间的基督徒。</a:t>
            </a:r>
            <a:endParaRPr lang="en-CA" altLang="zh-CN" sz="3500" b="1" dirty="0"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3000" b="1" dirty="0">
                <a:solidFill>
                  <a:srgbClr val="C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通过探访，可以帮助他们回归基督徒的生活。</a:t>
            </a:r>
            <a:br>
              <a:rPr lang="zh-CN" altLang="en-US" sz="3000" b="1" dirty="0">
                <a:solidFill>
                  <a:srgbClr val="C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CA" altLang="zh-CN" sz="3000" b="1" i="0" u="none" strike="noStrike" dirty="0"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br>
              <a:rPr lang="zh-CN" altLang="en-US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9934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2906" y="613377"/>
            <a:ext cx="11289175" cy="1143000"/>
          </a:xfrm>
        </p:spPr>
        <p:txBody>
          <a:bodyPr>
            <a:normAutofit/>
          </a:bodyPr>
          <a:lstStyle/>
          <a:p>
            <a:r>
              <a:rPr lang="en-US" altLang="zh-CN" sz="40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2. </a:t>
            </a:r>
            <a:r>
              <a:rPr lang="zh-CN" altLang="en-US" sz="4000" b="1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如何邀请探访对象呢？</a:t>
            </a:r>
            <a:r>
              <a:rPr lang="zh-CN" altLang="en-US" sz="4000" b="0" i="0" u="none" strike="noStrike" dirty="0">
                <a:solidFill>
                  <a:srgbClr val="061DFA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告诉他们这个探访：</a:t>
            </a:r>
            <a:endParaRPr lang="en-US" sz="4000" dirty="0">
              <a:solidFill>
                <a:srgbClr val="061DFA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2212253"/>
            <a:ext cx="10972800" cy="5778742"/>
          </a:xfrm>
        </p:spPr>
        <p:txBody>
          <a:bodyPr>
            <a:normAutofit fontScale="70000" lnSpcReduction="20000"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5100" b="1" i="0" u="none" strike="noStrike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只</a:t>
            </a:r>
            <a:r>
              <a:rPr lang="zh-CN" altLang="en-US" sz="5100" b="1" dirty="0">
                <a:solidFill>
                  <a:srgbClr val="0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是</a:t>
            </a:r>
            <a:r>
              <a:rPr lang="zh-CN" altLang="en-US" sz="5100" b="1" i="0" u="none" strike="noStrike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一次</a:t>
            </a:r>
            <a:endParaRPr lang="en-CA" altLang="zh-CN" sz="5100" b="1" i="0" u="none" strike="noStrike" dirty="0">
              <a:solidFill>
                <a:srgbClr val="000000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zh-CN" altLang="en-US" sz="5100" b="1" i="0" u="none" strike="noStrike" dirty="0">
              <a:solidFill>
                <a:srgbClr val="000000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5100" b="1" i="0" u="none" strike="noStrike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大约一个半小时</a:t>
            </a:r>
            <a:endParaRPr lang="en-CA" altLang="zh-CN" sz="5100" b="1" i="0" u="none" strike="noStrike" dirty="0">
              <a:solidFill>
                <a:srgbClr val="000000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zh-CN" altLang="en-US" sz="5100" b="1" i="0" u="none" strike="noStrike" dirty="0">
              <a:solidFill>
                <a:srgbClr val="000000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5100" b="1" i="0" u="none" strike="noStrike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清清楚楚地明白福音的核心真理</a:t>
            </a:r>
            <a:endParaRPr lang="en-CA" altLang="zh-CN" sz="5100" b="1" i="0" u="none" strike="noStrike" dirty="0">
              <a:solidFill>
                <a:srgbClr val="000000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zh-CN" altLang="en-US" sz="5100" b="1" i="0" u="none" strike="noStrike" dirty="0">
              <a:solidFill>
                <a:srgbClr val="000000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5100" b="1" i="0" u="none" strike="noStrike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网上探访简单易行</a:t>
            </a:r>
            <a:endParaRPr lang="en-CA" altLang="zh-CN" sz="5100" b="1" i="0" u="none" strike="noStrike" dirty="0">
              <a:solidFill>
                <a:srgbClr val="000000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zh-CN" altLang="en-US" sz="5100" b="1" i="0" u="none" strike="noStrike" dirty="0">
              <a:solidFill>
                <a:srgbClr val="000000"/>
              </a:solidFill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en-US" sz="5100" b="1" i="0" u="none" strike="noStrike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探访的时</a:t>
            </a:r>
            <a:r>
              <a:rPr lang="zh-CN" altLang="en-US" sz="5100" b="1" dirty="0">
                <a:solidFill>
                  <a:srgbClr val="0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间优先体贴慕</a:t>
            </a:r>
            <a:r>
              <a:rPr lang="zh-CN" altLang="en-US" sz="5100" b="1" i="0" u="none" strike="noStrike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道友</a:t>
            </a:r>
            <a:r>
              <a:rPr lang="en-CA" altLang="zh-CN" sz="5100" b="1" i="0" u="none" strike="noStrike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(</a:t>
            </a:r>
            <a:r>
              <a:rPr lang="zh-CN" altLang="en-US" sz="5100" b="1" i="0" u="none" strike="noStrike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凌晨</a:t>
            </a:r>
            <a:r>
              <a:rPr lang="en-CA" altLang="zh-CN" sz="5100" b="1" i="0" u="none" strike="noStrike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4:30</a:t>
            </a:r>
            <a:r>
              <a:rPr lang="zh-CN" altLang="en-US" sz="5100" b="1" i="0" u="none" strike="noStrike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、</a:t>
            </a:r>
            <a:r>
              <a:rPr lang="en-CA" altLang="zh-CN" sz="5100" b="1" i="0" u="none" strike="noStrike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6:30</a:t>
            </a:r>
            <a:r>
              <a:rPr lang="zh-CN" altLang="en-US" sz="5100" b="1" i="0" u="none" strike="noStrike" dirty="0">
                <a:solidFill>
                  <a:srgbClr val="000000"/>
                </a:solidFill>
                <a:effectLst/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探访）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altLang="zh-CN" sz="3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32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br>
              <a:rPr lang="zh-CN" altLang="en-US" sz="3200" b="1" dirty="0"/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4010" y="2156357"/>
            <a:ext cx="12180424" cy="1143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CA" altLang="zh-CN" sz="44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3. </a:t>
            </a:r>
            <a:r>
              <a:rPr lang="zh-CN" altLang="en-US" sz="44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要尽力的</a:t>
            </a:r>
            <a:r>
              <a:rPr lang="zh-CN" altLang="en-US" sz="60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劝</a:t>
            </a:r>
            <a:r>
              <a:rPr lang="zh-CN" altLang="en-US" sz="4400" b="1" dirty="0">
                <a:solidFill>
                  <a:srgbClr val="061DFA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探访对象来接受探访听福音！</a:t>
            </a:r>
            <a:br>
              <a:rPr lang="zh-CN" altLang="en-US" sz="4400" b="1" dirty="0">
                <a:solidFill>
                  <a:srgbClr val="C0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br>
              <a:rPr lang="zh-CN" altLang="en-US" sz="4400" b="1" dirty="0"/>
            </a:br>
            <a:endParaRPr lang="en-US" sz="44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4011" y="2276445"/>
            <a:ext cx="11103979" cy="3175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这一切都是上帝的作为，祂借着基督使我们与祂和好，</a:t>
            </a:r>
            <a:r>
              <a:rPr lang="zh-CN" altLang="en-US" sz="3600" b="1" dirty="0">
                <a:highlight>
                  <a:srgbClr val="FFFF00"/>
                </a:highlight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又把</a:t>
            </a:r>
            <a:r>
              <a:rPr lang="zh-CN" altLang="en-US" sz="5400" b="1" dirty="0">
                <a:highlight>
                  <a:srgbClr val="FFFF00"/>
                </a:highlight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劝</a:t>
            </a:r>
            <a:r>
              <a:rPr lang="zh-CN" altLang="en-US" sz="3600" b="1" dirty="0">
                <a:highlight>
                  <a:srgbClr val="FFFF00"/>
                </a:highlight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人与祂和好的职分赐给了我们</a:t>
            </a:r>
            <a:r>
              <a:rPr lang="zh-CN" altLang="en-US" sz="36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，</a:t>
            </a:r>
            <a:r>
              <a:rPr lang="en-CA" altLang="zh-CN" sz="36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….</a:t>
            </a:r>
            <a:r>
              <a:rPr lang="zh-CN" altLang="en-US" sz="3600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祂已托付我们去传扬这和好之道。所以我们现在是基督的大使，可以说上帝正借着我们发出呼求。我们替基督恳求你们：要与上帝和好 ！</a:t>
            </a:r>
            <a:r>
              <a:rPr lang="zh-CN" altLang="en-US" sz="2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（林后</a:t>
            </a:r>
            <a:r>
              <a:rPr lang="en-CA" altLang="zh-CN" sz="2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5:18-20)</a:t>
            </a:r>
            <a:endParaRPr lang="en-CA" altLang="zh-CN" sz="2400" b="1" i="0" u="none" strike="noStrike" dirty="0">
              <a:effectLst/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>
              <a:buNone/>
            </a:pPr>
            <a:endParaRPr lang="en-CA" altLang="zh-CN" sz="4000" b="1" i="0" u="none" strike="noStrike" dirty="0">
              <a:solidFill>
                <a:srgbClr val="C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F1376C-7478-3792-4646-74014FD7F763}"/>
              </a:ext>
            </a:extLst>
          </p:cNvPr>
          <p:cNvSpPr txBox="1"/>
          <p:nvPr/>
        </p:nvSpPr>
        <p:spPr>
          <a:xfrm>
            <a:off x="3474332" y="5451677"/>
            <a:ext cx="5625297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7200" dirty="0">
                <a:solidFill>
                  <a:srgbClr val="FF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基督的心</a:t>
            </a:r>
            <a:endParaRPr lang="en-CA" sz="7200" dirty="0" err="1">
              <a:solidFill>
                <a:srgbClr val="FF0000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416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3625</TotalTime>
  <Words>2858</Words>
  <Application>Microsoft Office PowerPoint</Application>
  <PresentationFormat>Widescreen</PresentationFormat>
  <Paragraphs>183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KaiTi</vt:lpstr>
      <vt:lpstr>Yu Gothic UI Semibold</vt:lpstr>
      <vt:lpstr>Arial</vt:lpstr>
      <vt:lpstr>Arial Black</vt:lpstr>
      <vt:lpstr>Calibri</vt:lpstr>
      <vt:lpstr>Century Gothic</vt:lpstr>
      <vt:lpstr>Palatino Linotype</vt:lpstr>
      <vt:lpstr>Wingdings</vt:lpstr>
      <vt:lpstr>Wingdings 2</vt:lpstr>
      <vt:lpstr>Presentation on brainstorming</vt:lpstr>
      <vt:lpstr>三元福音运行步骤及探访内容概述</vt:lpstr>
      <vt:lpstr>前言</vt:lpstr>
      <vt:lpstr>今日主题</vt:lpstr>
      <vt:lpstr>我们的培训群有40人左右，尽管从上课的第一天，老师就呼召大家去邀请探访对象，然而起初能够邀请到的探访对象是0，探访机会是0  </vt:lpstr>
      <vt:lpstr>三元福音的运行步骤 </vt:lpstr>
      <vt:lpstr>第一步 邀请慕道友</vt:lpstr>
      <vt:lpstr>在教会里，谁是可以邀请的探访对象？ </vt:lpstr>
      <vt:lpstr>2. 如何邀请探访对象呢？告诉他们这个探访：</vt:lpstr>
      <vt:lpstr>3. 要尽力的劝探访对象来接受探访听福音！  </vt:lpstr>
      <vt:lpstr>第二步 申报探访需求  </vt:lpstr>
      <vt:lpstr>第三步 安排探访队员、及在大群里发布探访通知  </vt:lpstr>
      <vt:lpstr>在大群里发布探访通知，格式如下： </vt:lpstr>
      <vt:lpstr>第四步 探访队员召开探访预备会  </vt:lpstr>
      <vt:lpstr>第五步 探访前在大群发布祷告文</vt:lpstr>
      <vt:lpstr>第六步 探访前半小时集体祷告会  </vt:lpstr>
      <vt:lpstr>第七步 正式探访 (约一个半小时左右) </vt:lpstr>
      <vt:lpstr>第八步 探访总结、及在大群发布探访结果  </vt:lpstr>
      <vt:lpstr>在大群里发布探访结果，格式如下：  </vt:lpstr>
      <vt:lpstr>第九步 探访后的跟进牧养   </vt:lpstr>
      <vt:lpstr>如何面对没有决志信主、或者决志后并不追求神的探访对象？</vt:lpstr>
      <vt:lpstr>PowerPoint Presentation</vt:lpstr>
      <vt:lpstr>第二部分：   三元福音探访时讲述的内容概述  </vt:lpstr>
      <vt:lpstr>三福探访时讲述的内容    </vt:lpstr>
      <vt:lpstr>三福探访时讲述的内容概述    </vt:lpstr>
      <vt:lpstr>     </vt:lpstr>
      <vt:lpstr>下周内容预告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三元福音运行步骤及探访讲述内容</dc:title>
  <dc:creator>sonny zheng</dc:creator>
  <cp:lastModifiedBy>sonny zheng</cp:lastModifiedBy>
  <cp:revision>67</cp:revision>
  <dcterms:created xsi:type="dcterms:W3CDTF">2022-09-17T19:08:43Z</dcterms:created>
  <dcterms:modified xsi:type="dcterms:W3CDTF">2022-10-03T03:37:34Z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