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869" r:id="rId2"/>
    <p:sldMasterId id="2147484289" r:id="rId3"/>
    <p:sldMasterId id="2147484302" r:id="rId4"/>
    <p:sldMasterId id="2147484458" r:id="rId5"/>
    <p:sldMasterId id="2147484471" r:id="rId6"/>
    <p:sldMasterId id="2147484510" r:id="rId7"/>
  </p:sldMasterIdLst>
  <p:notesMasterIdLst>
    <p:notesMasterId r:id="rId83"/>
  </p:notesMasterIdLst>
  <p:handoutMasterIdLst>
    <p:handoutMasterId r:id="rId84"/>
  </p:handoutMasterIdLst>
  <p:sldIdLst>
    <p:sldId id="259" r:id="rId8"/>
    <p:sldId id="541" r:id="rId9"/>
    <p:sldId id="256" r:id="rId10"/>
    <p:sldId id="545" r:id="rId11"/>
    <p:sldId id="505" r:id="rId12"/>
    <p:sldId id="506" r:id="rId13"/>
    <p:sldId id="507" r:id="rId14"/>
    <p:sldId id="508" r:id="rId15"/>
    <p:sldId id="509" r:id="rId16"/>
    <p:sldId id="418" r:id="rId17"/>
    <p:sldId id="510" r:id="rId18"/>
    <p:sldId id="511" r:id="rId19"/>
    <p:sldId id="512" r:id="rId20"/>
    <p:sldId id="513" r:id="rId21"/>
    <p:sldId id="514" r:id="rId22"/>
    <p:sldId id="416" r:id="rId23"/>
    <p:sldId id="462" r:id="rId24"/>
    <p:sldId id="515" r:id="rId25"/>
    <p:sldId id="516" r:id="rId26"/>
    <p:sldId id="517" r:id="rId27"/>
    <p:sldId id="518" r:id="rId28"/>
    <p:sldId id="519" r:id="rId29"/>
    <p:sldId id="520" r:id="rId30"/>
    <p:sldId id="521" r:id="rId31"/>
    <p:sldId id="524" r:id="rId32"/>
    <p:sldId id="525" r:id="rId33"/>
    <p:sldId id="539" r:id="rId34"/>
    <p:sldId id="526" r:id="rId35"/>
    <p:sldId id="529" r:id="rId36"/>
    <p:sldId id="530" r:id="rId37"/>
    <p:sldId id="531" r:id="rId38"/>
    <p:sldId id="532" r:id="rId39"/>
    <p:sldId id="533" r:id="rId40"/>
    <p:sldId id="534" r:id="rId41"/>
    <p:sldId id="535" r:id="rId42"/>
    <p:sldId id="536" r:id="rId43"/>
    <p:sldId id="537" r:id="rId44"/>
    <p:sldId id="467" r:id="rId45"/>
    <p:sldId id="486" r:id="rId46"/>
    <p:sldId id="494" r:id="rId47"/>
    <p:sldId id="493" r:id="rId48"/>
    <p:sldId id="489" r:id="rId49"/>
    <p:sldId id="488" r:id="rId50"/>
    <p:sldId id="487" r:id="rId51"/>
    <p:sldId id="492" r:id="rId52"/>
    <p:sldId id="496" r:id="rId53"/>
    <p:sldId id="543" r:id="rId54"/>
    <p:sldId id="495" r:id="rId55"/>
    <p:sldId id="542" r:id="rId56"/>
    <p:sldId id="500" r:id="rId57"/>
    <p:sldId id="502" r:id="rId58"/>
    <p:sldId id="501" r:id="rId59"/>
    <p:sldId id="503" r:id="rId60"/>
    <p:sldId id="490" r:id="rId61"/>
    <p:sldId id="504" r:id="rId62"/>
    <p:sldId id="491" r:id="rId63"/>
    <p:sldId id="544" r:id="rId64"/>
    <p:sldId id="447" r:id="rId65"/>
    <p:sldId id="446" r:id="rId66"/>
    <p:sldId id="451" r:id="rId67"/>
    <p:sldId id="452" r:id="rId68"/>
    <p:sldId id="449" r:id="rId69"/>
    <p:sldId id="448" r:id="rId70"/>
    <p:sldId id="454" r:id="rId71"/>
    <p:sldId id="453" r:id="rId72"/>
    <p:sldId id="429" r:id="rId73"/>
    <p:sldId id="428" r:id="rId74"/>
    <p:sldId id="430" r:id="rId75"/>
    <p:sldId id="469" r:id="rId76"/>
    <p:sldId id="352" r:id="rId77"/>
    <p:sldId id="287" r:id="rId78"/>
    <p:sldId id="482" r:id="rId79"/>
    <p:sldId id="483" r:id="rId80"/>
    <p:sldId id="540" r:id="rId81"/>
    <p:sldId id="484" r:id="rId82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pr" xmlns="" dt="1507713384" val="694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3" d="100"/>
        <a:sy n="23" d="100"/>
      </p:scale>
      <p:origin x="0" y="0"/>
    </p:cViewPr>
  </p:sorterViewPr>
  <p:notesViewPr>
    <p:cSldViewPr>
      <p:cViewPr>
        <p:scale>
          <a:sx n="72" d="100"/>
          <a:sy n="72" d="100"/>
        </p:scale>
        <p:origin x="1171" y="212"/>
      </p:cViewPr>
      <p:guideLst>
        <p:guide orient="horz" pos="2880"/>
        <p:guide pos="2160"/>
      </p:guideLst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theme" Target="theme/theme1.xml"/><Relationship Id="rId61" Type="http://schemas.openxmlformats.org/officeDocument/2006/relationships/slide" Target="slides/slide54.xml"/><Relationship Id="rId82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Q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zh-cn" sz="1200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AAAAAC4qAADQAgAAAAAAAA=="/>
              </a:ext>
            </a:extLst>
          </p:cNvSpPr>
          <p:nvPr>
            <p:ph type="dt" sz="quarter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en-us" sz="1200"/>
            </a:pPr>
            <a:fld id="{F35AF2FF-B11E-0F04-50E2-4751BCACA612}" type="datetime1">
              <a:t>2022/5/23</a:t>
            </a:fld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bjUAAEgSAAA+OAAAAAAAAA=="/>
              </a:ext>
            </a:extLst>
          </p:cNvSpPr>
          <p:nvPr>
            <p:ph type="ftr" sz="quarter" idx="2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zh-cn" sz="1200"/>
            </a:pPr>
            <a:endParaRPr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3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zh-cn" sz="1200"/>
            </a:pPr>
            <a:fld id="{F35AE242-0C1E-0F14-50E2-FA41ACACA6AF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Q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zh-cn" sz="1200"/>
            </a:pPr>
            <a:endParaRPr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AAAAAC4qAADQAgAAAAAA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zh-cn" sz="1200"/>
            </a:pPr>
            <a:fld id="{F35AA115-5B1E-0F57-50E2-AD02EFACA6F8}" type="datetime1">
              <a:t>2022/5/23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zh-cn"/>
            </a:pPr>
            <a:endParaRPr/>
          </a:p>
        </p:txBody>
      </p:sp>
      <p:sp>
        <p:nvSpPr>
          <p:cNvPr id="5" name="Notes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bjUAAEgSAAA+OAAAAAAA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zh-cn" sz="1200"/>
            </a:pPr>
            <a:endParaRPr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zh-cn" sz="1200"/>
            </a:pPr>
            <a:fld id="{F35A8D9F-D11E-0F7B-50E2-272EC3ACA672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/>
            </a:pPr>
            <a:r>
              <a:t>在组设置中可使用此模板作为演示培训材料的起始文件。</a:t>
            </a:r>
          </a:p>
          <a:p>
            <a:pPr>
              <a:defRPr lang="zh-cn"/>
            </a:pPr>
            <a:endParaRPr/>
          </a:p>
          <a:p>
            <a:pPr>
              <a:defRPr lang="zh-cn"/>
            </a:pPr>
            <a:r>
              <a:rPr lang="zh-cn" b="1"/>
              <a:t>节</a:t>
            </a:r>
          </a:p>
          <a:p>
            <a:pPr>
              <a:defRPr lang="zh-cn"/>
            </a:pPr>
            <a:r>
              <a:t>右键单击幻灯片以添加节。 节可以帮助您组织幻灯片或促进多个作者之间的协作。</a:t>
            </a:r>
          </a:p>
          <a:p>
            <a:pPr>
              <a:defRPr lang="zh-cn"/>
            </a:pPr>
            <a:endParaRPr lang="zh-cn" b="1"/>
          </a:p>
          <a:p>
            <a:pPr>
              <a:defRPr lang="zh-cn"/>
            </a:pPr>
            <a:r>
              <a:rPr lang="zh-cn" b="1"/>
              <a:t>备注</a:t>
            </a:r>
          </a:p>
          <a:p>
            <a:pPr>
              <a:defRPr lang="zh-cn"/>
            </a:pPr>
            <a:r>
              <a:t>使用“备注”节传递备注或为受众提供其他详细信息。 演示过程中，可在“演示文稿视图”中查看这些备注。 </a:t>
            </a:r>
          </a:p>
          <a:p>
            <a:pPr>
              <a:buNone/>
              <a:defRPr lang="zh-cn"/>
            </a:pPr>
            <a:r>
              <a:t>请记住字体大小(对于可访问性、可见性、录像和联机生产都非常重要)</a:t>
            </a:r>
          </a:p>
          <a:p>
            <a:pPr>
              <a:defRPr lang="zh-cn"/>
            </a:pPr>
            <a:endParaRPr/>
          </a:p>
          <a:p>
            <a:pPr>
              <a:buNone/>
              <a:defRPr lang="zh-cn"/>
            </a:pPr>
            <a:r>
              <a:rPr lang="zh-cn" b="1"/>
              <a:t>协调的色彩 </a:t>
            </a:r>
          </a:p>
          <a:p>
            <a:pPr>
              <a:buNone/>
              <a:defRPr lang="zh-cn"/>
            </a:pPr>
            <a:r>
              <a:t>特别注意图形、图表和文本框。 </a:t>
            </a:r>
          </a:p>
          <a:p>
            <a:pPr>
              <a:defRPr lang="zh-cn"/>
            </a:pPr>
            <a:r>
              <a:t>请考虑与会者将以黑白或 灰色调打印。请运行测试打印，以确保当以纯黑白和 灰色调打印时，您的颜色工作正常。</a:t>
            </a:r>
          </a:p>
          <a:p>
            <a:pPr>
              <a:buNone/>
              <a:defRPr lang="zh-cn"/>
            </a:pPr>
            <a:endParaRPr/>
          </a:p>
          <a:p>
            <a:pPr>
              <a:buNone/>
              <a:defRPr lang="zh-cn"/>
            </a:pPr>
            <a:r>
              <a:rPr lang="zh-cn" b="1"/>
              <a:t>图形、表格和图表</a:t>
            </a:r>
          </a:p>
          <a:p>
            <a:pPr>
              <a:defRPr lang="zh-cn"/>
            </a:pPr>
            <a:r>
              <a:t>保持简单: 如果可能，请使用一致的、不分散的样式和颜色。</a:t>
            </a:r>
          </a:p>
          <a:p>
            <a:pPr>
              <a:defRPr lang="zh-cn"/>
            </a:pPr>
            <a:r>
              <a:t>标记所有图表和表格。</a:t>
            </a:r>
          </a:p>
          <a:p>
            <a:pPr>
              <a:defRPr lang="zh-cn"/>
            </a:pPr>
            <a:endParaRPr/>
          </a:p>
          <a:p>
            <a:pPr>
              <a:defRPr lang="zh-cn"/>
            </a:pPr>
            <a:endParaRPr/>
          </a:p>
          <a:p>
            <a:pPr>
              <a:defRPr lang="zh-cn"/>
            </a:pPr>
            <a:endParaRPr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A3A8-E61E-0F55-50E2-1000EDACA645}" type="slidenum"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EC21-6F1E-0F1A-50E2-994FA2ACA6CC}" type="slidenum"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D0E5-AB1E-0F26-50E2-5D739EACA608}" type="slidenum"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E140-0E1E-0F17-50E2-F842AFACA6AD}" type="slidenum"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E95D-131E-0F1F-50E2-E54AA7ACA6B0}" type="slidenum"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BDE9-A71E-0F4B-50E2-511EF3ACA604}" type="slidenum"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F4A2-EC1E-0F02-50E2-1A57BAACA64F}" type="slidenum"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9DC8-861E-0F6B-50E2-703ED3ACA625}" type="slidenum"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C30D-431E-0F35-50E2-B5608DACA6E0}" type="slidenum"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8382-CC1E-0F75-50E2-3A20CDACA66F}" type="slidenum">
              <a:t>20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ED86-C81E-0F1B-50E2-3E4EA3ACA66B}" type="slidenum"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798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E770-3E1E-0F11-50E2-C844A9ACA69D}" type="slidenum"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F28D-C31E-0F04-50E2-3551BCACA660}" type="slidenum"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DF98-D61E-0F29-50E2-207C91ACA675}" type="slidenum"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A0BF-F11E-0F56-50E2-0703EEACA652}" type="slidenum">
              <a:t>25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A46D-231E-0F52-50E2-D507EAACA680}" type="slidenum">
              <a:t>26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A46D-231E-0F52-50E2-D507EAACA680}" type="slidenum"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5870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971B-551E-0F61-50E2-A334D9ACA6F6}" type="slidenum">
              <a:t>28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EBA3-ED1E-0F1D-50E2-1B48A5ACA64E}" type="slidenum">
              <a:t>29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A69F-D11E-0F50-50E2-2705E8ACA672}" type="slidenum">
              <a:t>30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D04E-001E-0F26-50E2-F6739EACA6A3}" type="slidenum"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B97D-331E-0F4F-50E2-C51AF7ACA690}" type="slidenum">
              <a:t>5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C5BB-F51E-0F33-50E2-03668BACA656}" type="slidenum">
              <a:t>32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CAF4-BA1E-0F3C-50E2-4C6984ACA619}" type="slidenum">
              <a:t>33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8AB8-F61E-0F7C-50E2-0029C4ACA655}" type="slidenum">
              <a:t>34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9B74-3A1E-0F6D-50E2-CC38D5ACA699}" type="slidenum">
              <a:t>35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ED3D-731E-0F1B-50E2-854EA3ACA6D0}" type="slidenum">
              <a:t>36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9035-7B1E-0F66-50E2-8D33DEACA6D8}" type="slidenum">
              <a:t>37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38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3241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4992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31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E5F2-BC1E-0F13-50E2-4A46ABACA61F}" type="slidenum">
              <a:t>6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5906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9247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1849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761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5419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267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0927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7579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8117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7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9126-681E-0F67-50E2-9E32DFACA6CB}" type="slidenum">
              <a:t>7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6779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7061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9402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951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441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rPr dirty="0"/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rPr dirty="0"/>
              <a:t>逐一介绍主要主题。</a:t>
            </a:r>
          </a:p>
          <a:p>
            <a:pPr>
              <a:defRPr lang="zh-cn"/>
            </a:pPr>
            <a:r>
              <a:rPr dirty="0"/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97D-331E-0F4F-50E2-C51AF7ACA690}" type="slidenum"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3203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18C-C21E-0F47-50E2-3412FFACA661}" type="slidenum">
              <a:t>58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BB48-061E-0F4D-50E2-F018F5ACA6A5}" type="slidenum">
              <a:t>59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E0BF-F11E-0F16-50E2-0743AEACA652}" type="slidenum">
              <a:t>60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8EC8-861E-0F78-50E2-702DC0ACA625}" type="slidenum">
              <a:t>61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EE56-181E-0F18-50E2-EE4DA0ACA6BB}" type="slidenum">
              <a:t>8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FE32-7C1E-0F08-50E2-8A5DB0ACA6DF}" type="slidenum">
              <a:t>62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9C96-D81E-0F6A-50E2-2E3FD2ACA67B}" type="slidenum">
              <a:t>63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C571-3F1E-0F33-50E2-C9668BACA69C}" type="slidenum">
              <a:t>64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986E-201E-0F6E-50E2-D63BD6ACA683}" type="slidenum">
              <a:t>65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A2C1-8F1E-0F54-50E2-7901ECACA62C}" type="slidenum">
              <a:t>66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E64A-041E-0F10-50E2-F245A8ACA6A7}" type="slidenum">
              <a:t>67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D2F3-BD1E-0F24-50E2-4B719CACA61E}" type="slidenum">
              <a:t>68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zh-cn"/>
            </a:pPr>
            <a:fld id="{F35A9E38-761E-0F68-50E2-803DD0ACA6D5}" type="slidenum">
              <a:t>69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zh-cn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zh-cn"/>
            </a:pPr>
            <a:r>
              <a:t>逐一介绍主要主题。</a:t>
            </a:r>
          </a:p>
          <a:p>
            <a:pPr>
              <a:defRPr lang="zh-cn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F35AF67B-351E-0F00-50E2-C355B8ACA696}" type="slidenum">
              <a:t>70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/>
            </a:pPr>
            <a:r>
              <a:t>此培训完成后，受众能够做些什么?   简要描述受众将通过哪些方式从此演示文稿受益。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en-us"/>
            </a:pPr>
            <a:fld id="{F35ABF8A-C41E-0F49-50E2-321CF1ACA667}" type="slidenum">
              <a:t>71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9BAD-E31E-0F6D-50E2-1538D5ACA640}" type="slidenum"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D1F4-BA1E-0F27-50E2-4C729FACA619}" type="slidenum"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ChangeArrowheads="1"/>
            <a:extLst>
              <a:ext uri="smNativeData">
                <pr:smNativeData xmlns:pr="pr" xmlns="" val="SMDATA_12_aOHdW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AAAA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Notes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AAAAAA=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 lang="x-none"/>
            </a:pPr>
            <a:r>
              <a:t>提供演示文稿的简要概述。 介绍演示文稿的重点及其重要的原因。</a:t>
            </a:r>
          </a:p>
          <a:p>
            <a:pPr>
              <a:lnSpc>
                <a:spcPct val="80000"/>
              </a:lnSpc>
              <a:defRPr lang="x-none"/>
            </a:pPr>
            <a:r>
              <a:t>逐一介绍主要主题。</a:t>
            </a:r>
          </a:p>
          <a:p>
            <a:pPr>
              <a:defRPr lang="x-none"/>
            </a:pPr>
            <a:r>
              <a:t>为了使观众了解演示文稿，您可以在整个演示文稿过程中重复此概述幻灯片，突出显示下一个您将讨论的特定主题。    </a:t>
            </a:r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AAAAAA=="/>
              </a:ext>
            </a:extLst>
          </p:cNvSpPr>
          <p:nvPr>
            <p:ph type="sldNum" sz="quarter" idx="429496729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>
              <a:defRPr lang="x-none"/>
            </a:pPr>
            <a:fld id="{F35A9216-581E-0F64-50E2-AE31DCACA6FB}" type="slidenum"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D67F-311E-0F20-50E2-C77598ACA692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E3FA-B41E-0F15-50E2-4240ADACA617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3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B4F9-B71E-0F42-50E2-4117FAACA614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960D-431E-0F60-50E2-B535D8ACA6E0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B8C8-861E-0F4E-50E2-701BF6ACA625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D57D-331E-0F23-50E2-C5769BACA690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3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93A0-EE1E-0F65-50E2-1830DDACA64D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CDBA-F41E-0F3B-50E2-026E83ACA657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E7AD-E31E-0F11-50E2-1544A9ACA640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C2B4-FA1E-0F34-50E2-0C618CACA659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CFJQAAAAAAAA=="/>
              </a:ext>
            </a:extLst>
          </p:cNvSpPr>
          <p:nvPr>
            <p:ph idx="1"/>
          </p:nvPr>
        </p:nvSpPr>
        <p:spPr>
          <a:xfrm>
            <a:off x="789305" y="1578610"/>
            <a:ext cx="803656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8D32-7C1E-0F7B-50E2-8A2EC3ACA6DF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D67B-351E-0F20-50E2-C37598ACA696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2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C402-4C1E-0F32-50E2-BA678AACA6EF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82F9-B71E-0F74-50E2-4121CCACA614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BDE6-A81E-0F4B-50E2-5E1EF3ACA60B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A40D-431E-0F52-50E2-B507EAACA6E0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D284-CA1E-0F24-50E2-3C719CACA669}" type="slidenum">
              <a:t>‹#›</a:t>
            </a:fld>
            <a:endParaRPr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D48E-C01E-0F22-50E2-36779AACA663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CFJQAAAAAAAA=="/>
              </a:ext>
            </a:extLst>
          </p:cNvSpPr>
          <p:nvPr>
            <p:ph/>
          </p:nvPr>
        </p:nvSpPr>
        <p:spPr>
          <a:xfrm>
            <a:off x="789305" y="287020"/>
            <a:ext cx="80365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E309-471E-0F15-50E2-B140ADACA6E4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A766-281E-0F51-50E2-DE04E9ACA68B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2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A130-7E1E-0F57-50E2-8802EFACA6DD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83A8-E61E-0F75-50E2-1020CDACA645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CFJQAAAAAAAA=="/>
              </a:ext>
            </a:extLst>
          </p:cNvSpPr>
          <p:nvPr>
            <p:ph idx="1"/>
          </p:nvPr>
        </p:nvSpPr>
        <p:spPr>
          <a:xfrm>
            <a:off x="789305" y="1578610"/>
            <a:ext cx="803656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8EC6-881E-0F78-50E2-7E2DC0ACA62B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9504-4A1E-0F63-50E2-BC36DBACA6E9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3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4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9B0D-431E-0F6D-50E2-B538D5ACA6E0}" type="slidenum">
              <a:t>‹#›</a:t>
            </a:fld>
            <a:endParaRPr/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9ED2-9C1E-0F68-50E2-6A3DD0ACA63F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F7F5-BB1E-0F01-50E2-4D54B9ACA618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CF0F-411E-0F39-50E2-B76C81ACA6E2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3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E594-DA1E-0F13-50E2-2C46ABACA679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D991-DF1E-0F2F-50E2-297A97ACA67C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E1D2-9C1E-0F17-50E2-6A42AFACA63F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DDD7-991E-0F2B-50E2-6F7E93ACA63A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3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B3AF-E11E-0F45-50E2-1710FDACA642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B4A3-ED1E-0F42-50E2-1B17FAACA64E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D4BB-F51E-0F22-50E2-03779AACA656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D45-0B1E-0F1B-50E2-FD4EA3ACA6A8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CFJQAAAAAAAA=="/>
              </a:ext>
            </a:extLst>
          </p:cNvSpPr>
          <p:nvPr>
            <p:ph idx="1"/>
          </p:nvPr>
        </p:nvSpPr>
        <p:spPr>
          <a:xfrm>
            <a:off x="789305" y="1578610"/>
            <a:ext cx="803656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8912-5C1E-0F7F-50E2-AA2AC7ACA6FF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5BE-F01E-0F13-50E2-0646ABACA653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2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FE53-1D1E-0F08-50E2-EB5DB0ACA6BE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FB75-3B1E-0F0D-50E2-CD58B5ACA698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D0DF-911E-0F26-50E2-67739EACA632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E87-C91E-0F18-50E2-3F4DA0ACA66A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8BCA-841E-0F7D-50E2-7228C5ACA627}" type="slidenum">
              <a:t>‹#›</a:t>
            </a:fld>
            <a:endParaRPr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83D-731E-0F1E-50E2-854BA6ACA6D0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2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B892-DC1E-0F4E-50E2-2A1BF6ACA67F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E82B-651E-0F1E-50E2-934BA6ACA6C6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CFJQAAAAAAAA=="/>
              </a:ext>
            </a:extLst>
          </p:cNvSpPr>
          <p:nvPr>
            <p:ph/>
          </p:nvPr>
        </p:nvSpPr>
        <p:spPr>
          <a:xfrm>
            <a:off x="789305" y="287020"/>
            <a:ext cx="80365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B080-CE1E-0F46-50E2-3813FEACA66D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D96F-211E-0F2F-50E2-D77A97ACA682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2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BCCE-801E-0F4A-50E2-761FF2ACA623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BA63-2D1E-0F4C-50E2-DB19F4ACA68E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3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4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F51D-531E-0F03-50E2-A556BBACA6F0}" type="slidenum">
              <a:t>‹#›</a:t>
            </a:fld>
            <a:endParaRPr/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F1F3-BD1E-0F07-50E2-4B52BFACA61E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EE35-7B1E-0F18-50E2-8D4DA0ACA6D8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6D2-9C1E-0F10-50E2-6A45A8ACA63F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3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D6FB-B51E-0F20-50E2-437598ACA616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D69D-D31E-0F20-50E2-257598ACA670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E5F1-BF1E-0F13-50E2-4946ABACA61C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8A8-E61E-0F1E-50E2-104BA6ACA645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3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EA59-171E-0F1C-50E2-E149A4ACA6B4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ACB9-F71E-0F5A-50E2-010FE2ACA654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EF9A-D41E-0F19-50E2-224CA1ACA677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89F5-BB1E-0F7F-50E2-4D2AC7ACA618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iVb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CFJQAAAAAAAA=="/>
              </a:ext>
            </a:extLst>
          </p:cNvSpPr>
          <p:nvPr>
            <p:ph idx="1"/>
          </p:nvPr>
        </p:nvSpPr>
        <p:spPr>
          <a:xfrm>
            <a:off x="789305" y="1578610"/>
            <a:ext cx="803656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6F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9BF-F11E-0F5F-50E2-070AE7ACA652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DE65-2B1E-0F28-50E2-DD7D90ACA688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2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C1B3-FD1E-0F37-50E2-0B628FACA65E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A5D7-991E-0F53-50E2-6F06EBACA63A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BE23-6D1E-0F48-50E2-9B1DF0ACA6CE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EF8C-C21E-0F19-50E2-344CA1ACA661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B9AF-E11E-0F4F-50E2-171AF7ACA642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C44F-011E-0F32-50E2-F7678AACA6A2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99C8-861E-0F6F-50E2-703AD7ACA625}" type="slidenum">
              <a:t>‹#›</a:t>
            </a:fld>
            <a:endParaRPr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C883-CD1E-0F3E-50E2-3B6B86ACA66E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CFJQAAAAAAAA=="/>
              </a:ext>
            </a:extLst>
          </p:cNvSpPr>
          <p:nvPr>
            <p:ph/>
          </p:nvPr>
        </p:nvSpPr>
        <p:spPr>
          <a:xfrm>
            <a:off x="789305" y="287020"/>
            <a:ext cx="80365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14A-041E-0F57-50E2-F202EFACA6A7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80DC-921E-0F76-50E2-6423CEACA631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2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B02-4C1E-0F5D-50E2-BA08E5ACA6EF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A08D-C31E-0F56-50E2-3503EEACA660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3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4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8655-1B1E-0F70-50E2-ED25C8ACA6B8}" type="slidenum">
              <a:t>‹#›</a:t>
            </a:fld>
            <a:endParaRPr/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A9CE-801E-0F5F-50E2-760AE7ACA623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B477-391E-0F42-50E2-CF17FAACA69A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08F-C11E-0F16-50E2-3743AEACA662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3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F688-C61E-0F00-50E2-3055B8ACA665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8465-2B1E-0F72-50E2-DD27CAACA688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913D-731E-0F67-50E2-8532DFACA6D0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A7B3-FD1E-0F51-50E2-0B04E9ACA65E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3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C0D9-971E-0F36-50E2-61638EACA634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9B84-CA1E-0F6D-50E2-3C38D5ACA669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9C27-691E-0F6A-50E2-9F3FD2ACA6CA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A3E0-AE1E-0F55-50E2-5800EDACA60D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999D-D31E-0F6F-50E2-253AD7ACA670}" type="slidenum">
              <a:t>‹#›</a:t>
            </a:fld>
            <a:endParaRPr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E8B2-FC1E-0F1E-50E2-0A4BA6ACA65F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CFJQAAAAAAAA=="/>
              </a:ext>
            </a:extLst>
          </p:cNvSpPr>
          <p:nvPr>
            <p:ph idx="1"/>
          </p:nvPr>
        </p:nvSpPr>
        <p:spPr>
          <a:xfrm>
            <a:off x="789305" y="1578610"/>
            <a:ext cx="803656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9847-091E-0F6E-50E2-FF3BD6ACA6AA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CAFD-B31E-0F3C-50E2-456984ACA610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2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C806-481E-0F3E-50E2-BE6B86ACA6EB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C05B-151E-0F36-50E2-E3638EACA6B6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F2BB-F51E-0F04-50E2-0351BCACA656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9E30-7E1E-0F68-50E2-883DD0ACA6DD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95E6-A81E-0F63-50E2-5E36DBACA60B}" type="slidenum">
              <a:t>‹#›</a:t>
            </a:fld>
            <a:endParaRPr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F821-6F1E-0F0E-50E2-995BB6ACA6CC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CFJQAAAAAAAA=="/>
              </a:ext>
            </a:extLst>
          </p:cNvSpPr>
          <p:nvPr>
            <p:ph/>
          </p:nvPr>
        </p:nvSpPr>
        <p:spPr>
          <a:xfrm>
            <a:off x="789305" y="287020"/>
            <a:ext cx="80365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099-D71E-0F56-50E2-2103EEACA674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8E76-381E-0F78-50E2-CE2DC0ACA69B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2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BD7E-301E-0F4B-50E2-C61EF3ACA693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B78E-C01E-0F41-50E2-3614F9ACA663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3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4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E5AC-E21E-0F13-50E2-1446ABACA641}" type="slidenum">
              <a:t>‹#›</a:t>
            </a:fld>
            <a:endParaRPr/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AE07-491E-0F58-50E2-BF0DE0ACA6EA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BTe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D68B-C51E-0F20-50E2-337598ACA666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816C-221E-0F77-50E2-D422CFACA681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3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D64A-041E-0F20-50E2-F27598ACA6A7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859-171E-0F1E-50E2-E14BA6ACA6B4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CFA-B41E-0F5A-50E2-420FE2ACA617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2C5-8B1E-0F14-50E2-7D41ACACA628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CFJQAAAAAAAA=="/>
              </a:ext>
            </a:extLst>
          </p:cNvSpPr>
          <p:nvPr>
            <p:ph/>
          </p:nvPr>
        </p:nvSpPr>
        <p:spPr>
          <a:xfrm>
            <a:off x="789305" y="287020"/>
            <a:ext cx="80365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FF66-281E-0F09-50E2-DE5CB1ACA68B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F547-091E-0F03-50E2-FF56BBACA6AA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3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9EDE-901E-0F68-50E2-663DD0ACA633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B9B3-FD1E-0F4F-50E2-0B1AF7ACA65E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8D7A-341E-0F7B-50E2-C22EC3ACA697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B031-7F1E-0F46-50E2-8913FEACA6DC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CFJQAAAAAAAA=="/>
              </a:ext>
            </a:extLst>
          </p:cNvSpPr>
          <p:nvPr>
            <p:ph idx="1"/>
          </p:nvPr>
        </p:nvSpPr>
        <p:spPr>
          <a:xfrm>
            <a:off x="789305" y="1578610"/>
            <a:ext cx="803656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D7E-301E-0F5B-50E2-C60EE3ACA693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8A3F-711E-0F7C-50E2-8729C4ACA6D2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2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E798-D61E-0F11-50E2-2044A9ACA675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C644-0A1E-0F30-50E2-FC6588ACA6A9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8138-761E-0F77-50E2-8022CFACA6D5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165-2B1E-0F17-50E2-DD42AFACA688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DDED-A31E-0F2B-50E2-557E93ACA600}" type="slidenum">
              <a:t>‹#›</a:t>
            </a:fld>
            <a:endParaRPr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F5C9-871E-0F03-50E2-7156BBACA624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CFJQAAAAAAAA=="/>
              </a:ext>
            </a:extLst>
          </p:cNvSpPr>
          <p:nvPr>
            <p:ph/>
          </p:nvPr>
        </p:nvSpPr>
        <p:spPr>
          <a:xfrm>
            <a:off x="789305" y="287020"/>
            <a:ext cx="80365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8BD-F31E-0F5E-50E2-050BE6ACA650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CEF8-B61E-0F38-50E2-406D80ACA615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2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FAA7-E91E-0F0C-50E2-1F59B4ACA64A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A1AF-E11E-0F57-50E2-1702EFACA642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3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4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6B8-F61E-0F50-50E2-0005E8ACA655}" type="slidenum">
              <a:t>‹#›</a:t>
            </a:fld>
            <a:endParaRPr/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8D5-9B1E-0F1E-50E2-6D4BA6ACA638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E747-091E-0F11-50E2-FF44A9ACA6AA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9C3A-741E-0F6A-50E2-823FD2ACA6D7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2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F340-0E1E-0F05-50E2-F850BDACA6AD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E706-481E-0F11-50E2-BE44A9ACA6EB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3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959-171E-0F5F-50E2-E10AE7ACA6B4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FE9C-D21E-0F08-50E2-245DB0ACA671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D6A2-EC1E-0F20-50E2-1A7598ACA64F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9E27-691E-0F68-50E2-9F3DD0ACA6CA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3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25A-141E-0F54-50E2-E201ECACA6B7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800C-421E-0F76-50E2-B423CEACA6E1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BAAAPg0AABY0AAChFQAAA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CAAA1hcAAKwvAADfIgAAAAAAAA=="/>
              </a:ext>
            </a:extLst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9129-671E-0F67-50E2-9132DFACA6C4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C72B-651E-0F31-50E2-936489ACA6C6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CFJQAAAAAAAA=="/>
              </a:ext>
            </a:extLst>
          </p:cNvSpPr>
          <p:nvPr>
            <p:ph idx="1"/>
          </p:nvPr>
        </p:nvSpPr>
        <p:spPr>
          <a:xfrm>
            <a:off x="789305" y="1578610"/>
            <a:ext cx="803656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A9F8-B61E-0F5F-50E2-400AE7ACA615}" type="slidenum">
              <a:t>‹#›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9FC8-861E-0F69-50E2-703CD1ACA625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2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B8A1-EF1E-0F4E-50E2-191BF6ACA64C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F5F5-BB1E-0F03-50E2-4D56BBACA618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8542-0C1E-0F73-50E2-FA26CBACA6AF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9BD7-991E-0F6D-50E2-6F38D5ACA63A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BF1C-521E-0F49-50E2-A41CF1ACA6F1}" type="slidenum">
              <a:t>‹#›</a:t>
            </a:fld>
            <a:endParaRPr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8561-2F1E-0F73-50E2-D926CBACA68C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CFJQAAAAAAAA=="/>
              </a:ext>
            </a:extLst>
          </p:cNvSpPr>
          <p:nvPr>
            <p:ph/>
          </p:nvPr>
        </p:nvSpPr>
        <p:spPr>
          <a:xfrm>
            <a:off x="789305" y="287020"/>
            <a:ext cx="80365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9417-591E-0F62-50E2-AF37DAACA6FA}" type="slidenum">
              <a:t>‹#›</a:t>
            </a:fld>
            <a:endParaRPr/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8323-6D1E-0F75-50E2-9B20CDACA6CE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2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8485-CB1E-0F72-50E2-3D27CAACA668}" type="slidenum">
              <a:t>‹#›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EDA2-EC1E-0F1B-50E2-1A4EA3ACA64F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3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4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A61E-501E-0F50-50E2-A605E8ACA6F3}" type="slidenum">
              <a:t>‹#›</a:t>
            </a:fld>
            <a:endParaRPr/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D3A9-E71E-0F25-50E2-11709DACA644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3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4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F212-5C1E-0F04-50E2-AA51BCACA6FF}" type="slidenum">
              <a:t>‹#›</a:t>
            </a:fld>
            <a:endParaRPr/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91C9-871E-0F67-50E2-7132DFACA624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84FD-B31E-0F72-50E2-4527CAACA610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B1B9-F71E-0F47-50E2-0112FFACA654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CFJQAAAAAAAA=="/>
              </a:ext>
            </a:extLst>
          </p:cNvSpPr>
          <p:nvPr>
            <p:ph sz="half" idx="3"/>
          </p:nvPr>
        </p:nvSpPr>
        <p:spPr>
          <a:xfrm>
            <a:off x="495109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D412-5C1E-0F22-50E2-AA779AACA6FF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B8BB-F51E-0F4E-50E2-031BF6ACA656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Es2AAD0Fg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803656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LEcAACFJQAAAAAAAA=="/>
              </a:ext>
            </a:extLst>
          </p:cNvSpPr>
          <p:nvPr>
            <p:ph sz="quarter" idx="2"/>
          </p:nvPr>
        </p:nvSpPr>
        <p:spPr>
          <a:xfrm>
            <a:off x="78930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85E2-AC1E-0F73-50E2-5A26CBACA60F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9179-371E-0F67-50E2-C132DFACA694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D0FgAAAAAAAA=="/>
              </a:ext>
            </a:extLst>
          </p:cNvSpPr>
          <p:nvPr>
            <p:ph sz="quarter" idx="1"/>
          </p:nvPr>
        </p:nvSpPr>
        <p:spPr>
          <a:xfrm>
            <a:off x="78930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uBgAAEs2AACFJQAAAAAAAA=="/>
              </a:ext>
            </a:extLst>
          </p:cNvSpPr>
          <p:nvPr>
            <p:ph sz="half" idx="3"/>
          </p:nvPr>
        </p:nvSpPr>
        <p:spPr>
          <a:xfrm>
            <a:off x="789305" y="4018280"/>
            <a:ext cx="803656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zh-cn" sz="1200">
                <a:solidFill>
                  <a:srgbClr val="8C8C8C"/>
                </a:solidFill>
              </a:defRPr>
            </a:pPr>
            <a:fld id="{F35AB06C-221E-0F46-50E2-D413FEACA681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gdeQ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kC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zh-cn" sz="1200">
                <a:solidFill>
                  <a:srgbClr val="8C8C8C"/>
                </a:solidFill>
              </a:defRPr>
            </a:pPr>
            <a:fld id="{F35AC2AA-E41E-0F34-50E2-12618CACA647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xAEAAEs2AADUCAAAAAAAAA=="/>
              </a:ext>
            </a:extLst>
          </p:cNvSpPr>
          <p:nvPr>
            <p:ph type="title"/>
          </p:nvPr>
        </p:nvSpPr>
        <p:spPr>
          <a:xfrm>
            <a:off x="789305" y="287020"/>
            <a:ext cx="8036560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bBAAAtgkAALEcAACFJQAAAAAAAA=="/>
              </a:ext>
            </a:extLst>
          </p:cNvSpPr>
          <p:nvPr>
            <p:ph sz="half" idx="1"/>
          </p:nvPr>
        </p:nvSpPr>
        <p:spPr>
          <a:xfrm>
            <a:off x="789305" y="1578610"/>
            <a:ext cx="387477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tgkAAEs2AAD0FgAAAAAAAA=="/>
              </a:ext>
            </a:extLst>
          </p:cNvSpPr>
          <p:nvPr>
            <p:ph sz="quarter" idx="2"/>
          </p:nvPr>
        </p:nvSpPr>
        <p:spPr>
          <a:xfrm>
            <a:off x="4951095" y="1578610"/>
            <a:ext cx="387477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1HgAAuBgAAEs2AACFJQAAAAAAAA=="/>
              </a:ext>
            </a:extLst>
          </p:cNvSpPr>
          <p:nvPr>
            <p:ph sz="quarter" idx="3"/>
          </p:nvPr>
        </p:nvSpPr>
        <p:spPr>
          <a:xfrm>
            <a:off x="4951095" y="4018280"/>
            <a:ext cx="387477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1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F451-1F1E-0F02-50E2-E957BAACA6BC}" type="slidenum">
              <a:t>‹#›</a:t>
            </a:fld>
            <a:endParaRPr/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1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endParaRPr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1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>
                <a:solidFill>
                  <a:srgbClr val="8C8C8C"/>
                </a:solidFill>
              </a:defRPr>
            </a:pPr>
            <a:fld id="{F35AAEE3-AD1E-0F58-50E2-5B0DE0ACA60E}" type="datetime1">
              <a:t>2022/5/23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tz+v9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RQAAAAAAAABAOAAAUioAAAAAAAA="/>
              </a:ext>
            </a:extLst>
          </p:cNvPicPr>
          <p:nvPr/>
        </p:nvPicPr>
        <p:blipFill>
          <a:blip r:embed="rId15"/>
          <a:stretch>
            <a:fillRect/>
          </a:stretch>
        </p:blipFill>
        <p:spPr>
          <a:xfrm>
            <a:off x="43815" y="0"/>
            <a:ext cx="9100185" cy="6879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4G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sQEAAGA2AAC5CAAAAAAAAA=="/>
              </a:ext>
            </a:extLst>
          </p:cNvSpPr>
          <p:nvPr>
            <p:ph type="title"/>
          </p:nvPr>
        </p:nvSpPr>
        <p:spPr>
          <a:xfrm>
            <a:off x="762000" y="274955"/>
            <a:ext cx="80772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4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2AkAAGA2AACwJQAAAAAAAA=="/>
              </a:ext>
            </a:extLst>
          </p:cNvSpPr>
          <p:nvPr>
            <p:ph type="body" idx="1"/>
          </p:nvPr>
        </p:nvSpPr>
        <p:spPr>
          <a:xfrm>
            <a:off x="762000" y="1600200"/>
            <a:ext cx="80772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单击此处编辑母版文本样式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第二级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第三级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第四级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A9FA-B41E-0F5F-50E2-420AE7ACA617}" type="datetime1">
              <a:t>2022/5/23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CAF3-BD1E-0F3C-50E2-4B6984ACA61E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EP///1T///8ZBAAA5yoAAAAAAAA="/>
              </a:ext>
            </a:extLst>
          </p:cNvPicPr>
          <p:nvPr/>
        </p:nvPicPr>
        <p:blipFill>
          <a:blip r:embed="rId16"/>
          <a:stretch>
            <a:fillRect/>
          </a:stretch>
        </p:blipFill>
        <p:spPr>
          <a:xfrm>
            <a:off x="-152400" y="-109220"/>
            <a:ext cx="818515" cy="7083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</p:sldLayoutIdLst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RQAAAAAAAABAOAAAUioAAAAAAAA="/>
              </a:ext>
            </a:extLst>
          </p:cNvPicPr>
          <p:nvPr/>
        </p:nvPicPr>
        <p:blipFill>
          <a:blip r:embed="rId15"/>
          <a:stretch>
            <a:fillRect/>
          </a:stretch>
        </p:blipFill>
        <p:spPr>
          <a:xfrm>
            <a:off x="43815" y="0"/>
            <a:ext cx="9100185" cy="6879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4G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sQEAAGA2AAC5CAAAAAAAAA=="/>
              </a:ext>
            </a:extLst>
          </p:cNvSpPr>
          <p:nvPr>
            <p:ph type="title"/>
          </p:nvPr>
        </p:nvSpPr>
        <p:spPr>
          <a:xfrm>
            <a:off x="762000" y="274955"/>
            <a:ext cx="80772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4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2AkAAGA2AACwJQAAAAAAAA=="/>
              </a:ext>
            </a:extLst>
          </p:cNvSpPr>
          <p:nvPr>
            <p:ph type="body" idx="1"/>
          </p:nvPr>
        </p:nvSpPr>
        <p:spPr>
          <a:xfrm>
            <a:off x="762000" y="1600200"/>
            <a:ext cx="80772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单击此处编辑母版文本样式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第二级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第三级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第四级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E799-D71E-0F11-50E2-2144A9ACA674}" type="datetime1">
              <a:t>2022/5/23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f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CAED-A31E-0F3C-50E2-556984ACA600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EP///1T///8ZBAAA5yoAAAAAAAA="/>
              </a:ext>
            </a:extLst>
          </p:cNvPicPr>
          <p:nvPr/>
        </p:nvPicPr>
        <p:blipFill>
          <a:blip r:embed="rId16"/>
          <a:stretch>
            <a:fillRect/>
          </a:stretch>
        </p:blipFill>
        <p:spPr>
          <a:xfrm>
            <a:off x="-152400" y="-109220"/>
            <a:ext cx="818515" cy="7083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</p:sldLayoutIdLst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BBAEE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RQAAAAAAAABAOAAAUioAAAAAAAA="/>
              </a:ext>
            </a:extLst>
          </p:cNvPicPr>
          <p:nvPr/>
        </p:nvPicPr>
        <p:blipFill>
          <a:blip r:embed="rId15"/>
          <a:stretch>
            <a:fillRect/>
          </a:stretch>
        </p:blipFill>
        <p:spPr>
          <a:xfrm>
            <a:off x="43815" y="0"/>
            <a:ext cx="9100185" cy="6879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lNk/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sQEAAGA2AAC5CAAAAAAAAA=="/>
              </a:ext>
            </a:extLst>
          </p:cNvSpPr>
          <p:nvPr>
            <p:ph type="title"/>
          </p:nvPr>
        </p:nvSpPr>
        <p:spPr>
          <a:xfrm>
            <a:off x="762000" y="274955"/>
            <a:ext cx="80772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4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SnU0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2AkAAGA2AACwJQAAAAAAAA=="/>
              </a:ext>
            </a:extLst>
          </p:cNvSpPr>
          <p:nvPr>
            <p:ph type="body" idx="1"/>
          </p:nvPr>
        </p:nvSpPr>
        <p:spPr>
          <a:xfrm>
            <a:off x="762000" y="1600200"/>
            <a:ext cx="80772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单击此处编辑母版文本样式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第二级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第三级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第四级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T7p+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9B80-CE1E-0F6D-50E2-3838D5ACA66D}" type="datetime1">
              <a:t>2022/5/23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8A3V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Rqg3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D92F-611E-0F2F-50E2-977A97ACA6C2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BBAEE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EP///1T///8ZBAAA5yoAAAAAAAA="/>
              </a:ext>
            </a:extLst>
          </p:cNvPicPr>
          <p:nvPr/>
        </p:nvPicPr>
        <p:blipFill>
          <a:blip r:embed="rId16"/>
          <a:stretch>
            <a:fillRect/>
          </a:stretch>
        </p:blipFill>
        <p:spPr>
          <a:xfrm>
            <a:off x="-152400" y="-109220"/>
            <a:ext cx="818515" cy="7083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  <p:sldLayoutId id="2147484608" r:id="rId12"/>
  </p:sldLayoutIdLst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BBAEE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RQAAAAAAAABAOAAAUioAAAAAAAA="/>
              </a:ext>
            </a:extLst>
          </p:cNvPicPr>
          <p:nvPr/>
        </p:nvPicPr>
        <p:blipFill>
          <a:blip r:embed="rId15"/>
          <a:stretch>
            <a:fillRect/>
          </a:stretch>
        </p:blipFill>
        <p:spPr>
          <a:xfrm>
            <a:off x="43815" y="0"/>
            <a:ext cx="9100185" cy="6879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jf98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sQEAAGA2AAC5CAAAAAAAAA=="/>
              </a:ext>
            </a:extLst>
          </p:cNvSpPr>
          <p:nvPr>
            <p:ph type="title"/>
          </p:nvPr>
        </p:nvSpPr>
        <p:spPr>
          <a:xfrm>
            <a:off x="762000" y="274955"/>
            <a:ext cx="80772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4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W30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2AkAAGA2AACwJQAAAAAAAA=="/>
              </a:ext>
            </a:extLst>
          </p:cNvSpPr>
          <p:nvPr>
            <p:ph type="body" idx="1"/>
          </p:nvPr>
        </p:nvSpPr>
        <p:spPr>
          <a:xfrm>
            <a:off x="762000" y="1600200"/>
            <a:ext cx="80772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单击此处编辑母版文本样式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第二级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第三级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第四级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TqAI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C383-CD1E-0F35-50E2-3B608DACA66E}" type="datetime1">
              <a:t>2022/5/23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pt+8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TXL+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DB52-1C1E-0F2D-50E2-EA7895ACA6BF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EP///1T///8ZBAAA5yoAAAAAAAA="/>
              </a:ext>
            </a:extLst>
          </p:cNvPicPr>
          <p:nvPr/>
        </p:nvPicPr>
        <p:blipFill>
          <a:blip r:embed="rId16"/>
          <a:stretch>
            <a:fillRect/>
          </a:stretch>
        </p:blipFill>
        <p:spPr>
          <a:xfrm>
            <a:off x="-152400" y="-109220"/>
            <a:ext cx="818515" cy="7083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</p:sldLayoutIdLst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RQAAAAAAAABAOAAAUioAAAAAAAA="/>
              </a:ext>
            </a:extLst>
          </p:cNvPicPr>
          <p:nvPr/>
        </p:nvPicPr>
        <p:blipFill>
          <a:blip r:embed="rId15"/>
          <a:stretch>
            <a:fillRect/>
          </a:stretch>
        </p:blipFill>
        <p:spPr>
          <a:xfrm>
            <a:off x="43815" y="0"/>
            <a:ext cx="9100185" cy="6879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sQEAAGA2AAC5CAAAAAAAAA=="/>
              </a:ext>
            </a:extLst>
          </p:cNvSpPr>
          <p:nvPr>
            <p:ph type="title"/>
          </p:nvPr>
        </p:nvSpPr>
        <p:spPr>
          <a:xfrm>
            <a:off x="762000" y="274955"/>
            <a:ext cx="80772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4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2AkAAGA2AACwJQAAAAAAAA=="/>
              </a:ext>
            </a:extLst>
          </p:cNvSpPr>
          <p:nvPr>
            <p:ph type="body" idx="1"/>
          </p:nvPr>
        </p:nvSpPr>
        <p:spPr>
          <a:xfrm>
            <a:off x="762000" y="1600200"/>
            <a:ext cx="80772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单击此处编辑母版文本样式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第二级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第三级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第四级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FB12-5C1E-0F0D-50E2-AA58B5ACA6FF}" type="datetime1">
              <a:t>2022/5/23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BC85-CB1E-0F4A-50E2-3D1FF2ACA668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EP///1T///8ZBAAA5yoAAAAAAAA="/>
              </a:ext>
            </a:extLst>
          </p:cNvPicPr>
          <p:nvPr/>
        </p:nvPicPr>
        <p:blipFill>
          <a:blip r:embed="rId16"/>
          <a:stretch>
            <a:fillRect/>
          </a:stretch>
        </p:blipFill>
        <p:spPr>
          <a:xfrm>
            <a:off x="-152400" y="-109220"/>
            <a:ext cx="818515" cy="7083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</p:sldLayoutIdLst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RQAAAAAAAABAOAAAUioAAAAAAAA="/>
              </a:ext>
            </a:extLst>
          </p:cNvPicPr>
          <p:nvPr/>
        </p:nvPicPr>
        <p:blipFill>
          <a:blip r:embed="rId15"/>
          <a:stretch>
            <a:fillRect/>
          </a:stretch>
        </p:blipFill>
        <p:spPr>
          <a:xfrm>
            <a:off x="43815" y="0"/>
            <a:ext cx="9100185" cy="6879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sQEAAGA2AAC5CAAAAAAAAA=="/>
              </a:ext>
            </a:extLst>
          </p:cNvSpPr>
          <p:nvPr>
            <p:ph type="title"/>
          </p:nvPr>
        </p:nvSpPr>
        <p:spPr>
          <a:xfrm>
            <a:off x="762000" y="274955"/>
            <a:ext cx="80772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4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2AkAAGA2AACwJQAAAAAAAA=="/>
              </a:ext>
            </a:extLst>
          </p:cNvSpPr>
          <p:nvPr>
            <p:ph type="body" idx="1"/>
          </p:nvPr>
        </p:nvSpPr>
        <p:spPr>
          <a:xfrm>
            <a:off x="762000" y="1600200"/>
            <a:ext cx="80772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单击此处编辑母版文本样式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第二级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第三级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第四级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9926-681E-0F6F-50E2-9E3AD7ACA6CB}" type="datetime1">
              <a:t>2022/5/23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B84D-031E-0F4E-50E2-F51BF6ACA6A0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EP///1T///8ZBAAA5yoAAAAAAAA="/>
              </a:ext>
            </a:extLst>
          </p:cNvPicPr>
          <p:nvPr/>
        </p:nvPicPr>
        <p:blipFill>
          <a:blip r:embed="rId16"/>
          <a:stretch>
            <a:fillRect/>
          </a:stretch>
        </p:blipFill>
        <p:spPr>
          <a:xfrm>
            <a:off x="-152400" y="-109220"/>
            <a:ext cx="818515" cy="7083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  <p:sldLayoutId id="2147484704" r:id="rId12"/>
  </p:sldLayoutIdLst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RQAAAAAAAABAOAAAUioAAAAAAAA="/>
              </a:ext>
            </a:extLst>
          </p:cNvPicPr>
          <p:nvPr/>
        </p:nvPicPr>
        <p:blipFill>
          <a:blip r:embed="rId15"/>
          <a:stretch>
            <a:fillRect/>
          </a:stretch>
        </p:blipFill>
        <p:spPr>
          <a:xfrm>
            <a:off x="43815" y="0"/>
            <a:ext cx="9100185" cy="6879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o868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sQEAAGA2AAC5CAAAAAAAAA=="/>
              </a:ext>
            </a:extLst>
          </p:cNvSpPr>
          <p:nvPr>
            <p:ph type="title"/>
          </p:nvPr>
        </p:nvSpPr>
        <p:spPr>
          <a:xfrm>
            <a:off x="762000" y="274955"/>
            <a:ext cx="80772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1pPr>
            <a:lvl2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4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m4pz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2AkAAGA2AACwJQAAAAAAAA=="/>
              </a:ext>
            </a:extLst>
          </p:cNvSpPr>
          <p:nvPr>
            <p:ph type="body" idx="1"/>
          </p:nvPr>
        </p:nvSpPr>
        <p:spPr>
          <a:xfrm>
            <a:off x="762000" y="1600200"/>
            <a:ext cx="80772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5pPr>
          </a:lstStyle>
          <a:p>
            <a: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单击此处编辑母版文本样式</a:t>
            </a: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24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第二级</a:t>
            </a:r>
          </a:p>
          <a:p>
            <a:pPr marL="1143000" marR="0" lvl="2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第三级</a:t>
            </a:r>
          </a:p>
          <a:p>
            <a:pPr marL="1600200" marR="0" lvl="3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–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第四级</a:t>
            </a:r>
          </a:p>
          <a:p>
            <a:pPr marL="2057400" marR="0" lvl="4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0"/>
              <a:buChar char="»"/>
              <a:tabLst/>
              <a:defRPr lang="zh-cn" sz="1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FEs0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GicAANARAABZKQAAAAAAAA=="/>
              </a:ext>
            </a:extLst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EF8B-C51E-0F19-50E2-334CA1ACA666}" type="datetime1">
              <a:t>2022/5/23</a:t>
            </a:fld>
            <a:endParaRPr/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pDJ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gFAAAGicAAHAmAABZKQAAAAAAAA=="/>
              </a:ext>
            </a:extLst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ODOn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AKQAAGicAAGA2AABZKQAAAAAAAA=="/>
              </a:ext>
            </a:extLst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fld id="{F35A9BBC-F21E-0F6D-50E2-0438D5ACA651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EP///1T///8ZBAAA5yoAAAAAAAA="/>
              </a:ext>
            </a:extLst>
          </p:cNvPicPr>
          <p:nvPr/>
        </p:nvPicPr>
        <p:blipFill>
          <a:blip r:embed="rId16"/>
          <a:stretch>
            <a:fillRect/>
          </a:stretch>
        </p:blipFill>
        <p:spPr>
          <a:xfrm>
            <a:off x="-152400" y="-109220"/>
            <a:ext cx="818515" cy="7083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  <p:sldLayoutId id="2147484740" r:id="rId12"/>
  </p:sldLayoutIdLst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rgbClr val="000000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–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0"/>
        <a:buChar char="»"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RQAAAAAAAABAOAAAUio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3815" y="0"/>
            <a:ext cx="9100185" cy="6879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" name="Picture 6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IAAADlFgAAMioAAAAAAA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0"/>
            <a:ext cx="3721735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wDwAAEA4AAPU1AAAbFwAAAAAAAA=="/>
              </a:ext>
            </a:extLst>
          </p:cNvSpPr>
          <p:nvPr>
            <p:ph type="ctrTitle"/>
          </p:nvPr>
        </p:nvSpPr>
        <p:spPr>
          <a:xfrm>
            <a:off x="2634615" y="1491615"/>
            <a:ext cx="6136640" cy="30854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zh-cn" b="1" cap="small">
                <a:solidFill>
                  <a:srgbClr val="003300"/>
                </a:solidFill>
              </a:defRPr>
            </a:pPr>
            <a:r>
              <a:rPr lang="zh-cn" sz="5400" cap="small" dirty="0"/>
              <a:t>代祷</a:t>
            </a:r>
            <a:r>
              <a:rPr lang="en-US" altLang="zh-CN" sz="5400" cap="small" dirty="0"/>
              <a:t> </a:t>
            </a:r>
            <a:r>
              <a:rPr lang="en-US" altLang="zh-CN" sz="4000" cap="small" dirty="0"/>
              <a:t>Intercession</a:t>
            </a:r>
            <a:r>
              <a:rPr lang="en-US" altLang="zh-CN" sz="5400" cap="small" dirty="0"/>
              <a:t> </a:t>
            </a:r>
            <a:endParaRPr lang="zh-cn" sz="5400" cap="small" dirty="0"/>
          </a:p>
          <a:p>
            <a:pPr algn="r">
              <a:defRPr lang="zh-cn" sz="3000" b="1" cap="small">
                <a:solidFill>
                  <a:srgbClr val="003300"/>
                </a:solidFill>
              </a:defRPr>
            </a:pPr>
            <a:br>
              <a:rPr lang="en-US" dirty="0"/>
            </a:br>
            <a:r>
              <a:rPr dirty="0"/>
              <a:t>第六课 </a:t>
            </a:r>
          </a:p>
        </p:txBody>
      </p:sp>
      <p:sp>
        <p:nvSpPr>
          <p:cNvPr id="5" name="Subtitle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gGAAA2BgAALw1AADwHgAAAAAAAA=="/>
              </a:ext>
            </a:extLst>
          </p:cNvSpPr>
          <p:nvPr>
            <p:ph type="body" idx="1"/>
          </p:nvPr>
        </p:nvSpPr>
        <p:spPr>
          <a:xfrm>
            <a:off x="3962400" y="3644265"/>
            <a:ext cx="4772660" cy="1076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zh-cn" sz="2000">
                <a:latin typeface="Georgia" pitchFamily="1" charset="0"/>
                <a:ea typeface="Georgia" pitchFamily="1" charset="0"/>
                <a:cs typeface="Georgia" pitchFamily="1" charset="0"/>
              </a:defRPr>
            </a:pPr>
            <a:endParaRPr lang="zh-cn" sz="2400" dirty="0">
              <a:latin typeface="Calibri" pitchFamily="2" charset="0"/>
              <a:ea typeface="Georgia" pitchFamily="1" charset="0"/>
              <a:cs typeface="Georgia" pitchFamily="1" charset="0"/>
            </a:endParaRPr>
          </a:p>
          <a:p>
            <a:pPr marL="0" marR="0" indent="0" algn="r" defTabSz="91440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lang="zh-cn" sz="2000">
                <a:latin typeface="Georgia" pitchFamily="1" charset="0"/>
                <a:ea typeface="Georgia" pitchFamily="1" charset="0"/>
                <a:cs typeface="Georgia" pitchFamily="1" charset="0"/>
              </a:defRPr>
            </a:pPr>
            <a:r>
              <a:rPr lang="en-us" sz="2400" dirty="0">
                <a:latin typeface="Calibri" pitchFamily="2" charset="0"/>
                <a:ea typeface="Georgia" pitchFamily="1" charset="0"/>
                <a:cs typeface="Georgia" pitchFamily="1" charset="0"/>
              </a:rPr>
              <a:t>2022/5</a:t>
            </a:r>
          </a:p>
        </p:txBody>
      </p:sp>
    </p:spTree>
  </p:cSld>
  <p:clrMapOvr>
    <a:masterClrMapping/>
  </p:clrMapOvr>
  <p:transition spd="slow">
    <p:fade/>
    <p:extLst>
      <p:ext uri="smNativeData">
        <pr:smNativeData xmlns:pr="pr" xmlns="" val="aOHdWQAAAAAIB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  <p:extLst>
      <p:ext uri="smNativeData">
        <pr:smNativeData xmlns:pr="pr" xmlns="" val="aOHdWQEAAAAFAAAA/f///wEAAAAWAAAABAAAAAAAAAAAAAAAAAAAAA=="/>
      </p:ext>
    </p:ext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>
                <a:solidFill>
                  <a:schemeClr val="accent2"/>
                </a:solidFill>
              </a:rPr>
              <a:t>神对代祷者的呼唤：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/>
          </a:p>
          <a:p>
            <a:pPr>
              <a:defRPr lang="x-none"/>
            </a:pPr>
            <a:r>
              <a:rPr lang="x-none" b="1">
                <a:solidFill>
                  <a:schemeClr val="tx2"/>
                </a:solidFill>
              </a:rPr>
              <a:t>代祷者，你在哪里</a:t>
            </a:r>
            <a:r>
              <a:t>？</a:t>
            </a:r>
          </a:p>
          <a:p>
            <a:pPr>
              <a:defRPr lang="x-none"/>
            </a:pPr>
            <a:endParaRPr/>
          </a:p>
          <a:p>
            <a:pPr>
              <a:defRPr lang="x-none"/>
            </a:pPr>
            <a:r>
              <a:t>赛59:14-18 并且公平转而退后、公义站在远处．诚实在街上仆倒、正直也不得进入。诚实少见．离恶的人反成掠物。</a:t>
            </a:r>
            <a:r>
              <a:rPr lang="x-none" b="1">
                <a:solidFill>
                  <a:schemeClr val="tx2"/>
                </a:solidFill>
              </a:rPr>
              <a:t>那时、耶和华看见没有公平、甚不喜悦。他见无人拯救、无人代求、甚为诧异．</a:t>
            </a:r>
            <a:r>
              <a:t>就用自己的膀臂施行拯救．以公义扶持自己。</a:t>
            </a:r>
          </a:p>
          <a:p>
            <a:pPr>
              <a:defRPr lang="x-none"/>
            </a:pPr>
            <a:r>
              <a:t>在经文所描述的世代里，神惊异于竟没有一个人起来，为国家代求，争战。 </a:t>
            </a:r>
          </a:p>
          <a:p>
            <a:pPr>
              <a:defRPr lang="x-none"/>
            </a:pPr>
            <a:endParaRPr/>
          </a:p>
          <a:p>
            <a:pPr>
              <a:defRPr lang="x-none"/>
            </a:pPr>
            <a:endParaRPr lang="x-none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MAAAAFAAAAAQAAAAEAAAABAAAAAAAAAAAAAAAAAAAAAAAAAAkAAAADAAAAAQAAAAEAAAAAAAAAAAAAAAAAAAAAAAAADQAAAAQAAAABAAAAAQAAAAAAAAAAAAAAAAAAAAAAAAA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>
                <a:solidFill>
                  <a:schemeClr val="accent2"/>
                </a:solidFill>
              </a:rPr>
              <a:t>神对代祷者的呼唤：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Arial" pitchFamily="2" charset="0"/>
              <a:buChar char="•"/>
              <a:defRPr lang="x-none"/>
            </a:pPr>
            <a:r>
              <a:rPr lang="x-none" b="1">
                <a:solidFill>
                  <a:schemeClr val="tx2"/>
                </a:solidFill>
              </a:rPr>
              <a:t>代祷者，你在哪里</a:t>
            </a:r>
            <a:r>
              <a:t>？</a:t>
            </a:r>
          </a:p>
          <a:p>
            <a:pPr>
              <a:defRPr lang="x-none"/>
            </a:pPr>
            <a:r>
              <a:rPr lang="x-none" b="1">
                <a:solidFill>
                  <a:srgbClr val="17375E"/>
                </a:solidFill>
              </a:rPr>
              <a:t>代祷者的定义: basically： 堵住破口的人。 </a:t>
            </a:r>
          </a:p>
          <a:p>
            <a:pPr>
              <a:defRPr lang="x-none"/>
            </a:pPr>
            <a:endParaRPr lang="x-none" b="1">
              <a:solidFill>
                <a:srgbClr val="17375E"/>
              </a:solidFill>
            </a:endParaRPr>
          </a:p>
          <a:p>
            <a:pPr>
              <a:defRPr lang="x-none"/>
            </a:pPr>
            <a:endParaRPr lang="x-none" b="1">
              <a:solidFill>
                <a:srgbClr val="17375E"/>
              </a:solidFill>
            </a:endParaRPr>
          </a:p>
          <a:p>
            <a:pPr>
              <a:defRPr lang="x-none"/>
            </a:pPr>
            <a:endParaRPr lang="x-none" b="1">
              <a:solidFill>
                <a:srgbClr val="17375E"/>
              </a:solidFill>
            </a:endParaRPr>
          </a:p>
          <a:p>
            <a:pPr>
              <a:defRPr lang="x-none"/>
            </a:pPr>
            <a:endParaRPr lang="x-none" sz="2400" b="1"/>
          </a:p>
        </p:txBody>
      </p:sp>
      <p:pic>
        <p:nvPicPr>
          <p:cNvPr id="4" name="Picture 2" descr="C:\Users\weizhang\Desktop\timg (2)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tAgAAEQMAADBMQAAMSc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414780" y="1993900"/>
            <a:ext cx="6673215" cy="4377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IAAAAFAAAAAAAAAAEAAAABAAAAAAAAAAAAAAAAAAAAAAAAAAkAAAABAAAAAQAAAAEAAAAAAAAAAAAAAAAAAAAAAAAA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br>
              <a:rPr lang="x-none" sz="3600" b="1">
                <a:solidFill>
                  <a:schemeClr val="accent2"/>
                </a:solidFill>
              </a:rPr>
            </a:br>
            <a:r>
              <a:rPr lang="x-none" sz="3600" b="1">
                <a:solidFill>
                  <a:schemeClr val="tx2"/>
                </a:solidFill>
              </a:rPr>
              <a:t>代祷者，你在哪里</a:t>
            </a:r>
            <a:r>
              <a:rPr lang="x-none" sz="3600"/>
              <a:t>？</a:t>
            </a:r>
            <a:br>
              <a:rPr lang="x-none" sz="3600"/>
            </a:br>
            <a:r>
              <a:rPr lang="x-none" sz="3600" b="1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 dirty="0"/>
          </a:p>
          <a:p>
            <a:pPr>
              <a:defRPr lang="x-none"/>
            </a:pPr>
            <a:r>
              <a:rPr dirty="0"/>
              <a:t>赛59:14-18</a:t>
            </a:r>
          </a:p>
          <a:p>
            <a:pPr>
              <a:defRPr lang="x-none"/>
            </a:pPr>
            <a:r>
              <a:rPr lang="x-none" sz="2600" dirty="0"/>
              <a:t>城墙西面有围墙：敌人从何处进入？ 狡猾</a:t>
            </a:r>
          </a:p>
          <a:p>
            <a:pPr>
              <a:defRPr lang="x-none"/>
            </a:pPr>
            <a:r>
              <a:rPr lang="x-none" sz="2600" dirty="0"/>
              <a:t>敌人，按照其天性，昼夜在城墙上寻找破口，甚至是小洞。</a:t>
            </a:r>
          </a:p>
          <a:p>
            <a:pPr>
              <a:defRPr lang="x-none"/>
            </a:pPr>
            <a:r>
              <a:rPr lang="x-none" sz="2600" dirty="0"/>
              <a:t>基督徒的生活中有巨大的破口；给仇敌进入的机会(access),  可以做各样毁坏的工作。 </a:t>
            </a:r>
          </a:p>
          <a:p>
            <a:pPr>
              <a:defRPr lang="x-none"/>
            </a:pPr>
            <a:r>
              <a:rPr lang="x-none" sz="2600" dirty="0"/>
              <a:t> 我们是基督徒，不错；但是我们是有破口的基督徒！We are not supposed to be like this！</a:t>
            </a:r>
          </a:p>
          <a:p>
            <a:pPr>
              <a:defRPr lang="x-none"/>
            </a:pPr>
            <a:r>
              <a:rPr lang="x-none" sz="2600" b="1" dirty="0">
                <a:solidFill>
                  <a:schemeClr val="accent1"/>
                </a:solidFill>
              </a:rPr>
              <a:t>神对我们的心意是“城墙已被修复，刚强壮胆”的人！</a:t>
            </a:r>
          </a:p>
          <a:p>
            <a:pPr>
              <a:defRPr lang="x-none"/>
            </a:pPr>
            <a:r>
              <a:rPr lang="x-none" sz="2600" b="1" dirty="0">
                <a:solidFill>
                  <a:schemeClr val="accent1"/>
                </a:solidFill>
              </a:rPr>
              <a:t>我们不需要总是向里面与魔鬼争战，而是向外警醒，为福音而战</a:t>
            </a:r>
            <a:r>
              <a:rPr lang="x-none" sz="2600" dirty="0"/>
              <a:t>！ </a:t>
            </a:r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4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pr" xmlns="" val="aOHdWQgAAAAFAAAAAQAAAAEAAAABAAAAAAAAAAAAAAAAAAAAAAAAAAkAAAACAAAAAQAAAAEAAAAAAAAAAAAAAAAAAAAAAAAADQAAAAMAAAABAAAAAQAAAAAAAAAAAAAAAAAAAAAAAAARAAAABAAAAAEAAAABAAAAAAAAAAAAAAAAAAAAAAAAABUAAAAFAAAAAQAAAAEAAAAAAAAAAAAAAAAAAAAAAAAAGQAAAAYAAAABAAAAAQAAAAAAAAAAAAAAAAAAAAAAAAAdAAAABwAAAAEAAAABAAAAAAAAAAAAAAAAAAAAAAAAACEAAAD/////AQAAAAIAAAAEAAAAAAAAAAAAAAAAAAAA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br>
              <a:rPr lang="x-none" sz="3600" b="1">
                <a:solidFill>
                  <a:schemeClr val="accent2"/>
                </a:solidFill>
              </a:rPr>
            </a:br>
            <a:r>
              <a:rPr lang="x-none" sz="3600" b="1">
                <a:solidFill>
                  <a:schemeClr val="tx2"/>
                </a:solidFill>
              </a:rPr>
              <a:t>代祷者，你在哪里</a:t>
            </a:r>
            <a:r>
              <a:rPr lang="x-none" sz="3600"/>
              <a:t>？</a:t>
            </a:r>
            <a:br>
              <a:rPr lang="x-none" sz="3600"/>
            </a:br>
            <a:r>
              <a:rPr lang="x-none" sz="3600" b="1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 dirty="0"/>
          </a:p>
          <a:p>
            <a:pPr>
              <a:defRPr lang="x-none"/>
            </a:pPr>
            <a:r>
              <a:rPr dirty="0"/>
              <a:t>赛59:14-18</a:t>
            </a:r>
          </a:p>
          <a:p>
            <a:pPr>
              <a:defRPr lang="x-none"/>
            </a:pPr>
            <a:r>
              <a:rPr lang="x-none" b="1" dirty="0">
                <a:solidFill>
                  <a:srgbClr val="244062"/>
                </a:solidFill>
              </a:rPr>
              <a:t>神的心意是要你刚强壮胆，如此他才能使用你！</a:t>
            </a:r>
            <a:r>
              <a:rPr dirty="0"/>
              <a:t>他渴望将丰盛的生命赐给我们，而我们大部分人都没有得着。</a:t>
            </a:r>
            <a:endParaRPr lang="en-US" dirty="0"/>
          </a:p>
          <a:p>
            <a:pPr>
              <a:defRPr lang="x-none"/>
            </a:pPr>
            <a:endParaRPr dirty="0"/>
          </a:p>
          <a:p>
            <a:pPr>
              <a:defRPr lang="x-none"/>
            </a:pPr>
            <a:r>
              <a:rPr lang="x-none" b="1" dirty="0">
                <a:solidFill>
                  <a:srgbClr val="244062"/>
                </a:solidFill>
              </a:rPr>
              <a:t>我们需要一位坚强的人，进入我们的生命，揭发仇敌的诡计，使你恢复刚强，明白仇敌的诡计，不再忙于解决各样问题，可以勇敢站立。</a:t>
            </a:r>
            <a:endParaRPr lang="en-US" b="1" dirty="0">
              <a:solidFill>
                <a:srgbClr val="244062"/>
              </a:solidFill>
            </a:endParaRPr>
          </a:p>
          <a:p>
            <a:pPr>
              <a:defRPr lang="x-none"/>
            </a:pPr>
            <a:endParaRPr lang="x-none" b="1" dirty="0">
              <a:solidFill>
                <a:srgbClr val="244062"/>
              </a:solidFill>
            </a:endParaRPr>
          </a:p>
          <a:p>
            <a:pPr>
              <a:defRPr lang="x-none"/>
            </a:pPr>
            <a:r>
              <a:rPr dirty="0"/>
              <a:t>城墙已毁坏，城市无人修复。 以色列全境，无人起来守护</a:t>
            </a:r>
            <a:r>
              <a:rPr lang="x-none" b="1" dirty="0">
                <a:solidFill>
                  <a:srgbClr val="244062"/>
                </a:solidFill>
              </a:rPr>
              <a:t>。 代祷者， 你在哪里？ </a:t>
            </a:r>
          </a:p>
          <a:p>
            <a:pPr>
              <a:defRPr lang="x-none"/>
            </a:pPr>
            <a:endParaRPr lang="x-none" sz="3600" b="1" dirty="0">
              <a:solidFill>
                <a:srgbClr val="244062"/>
              </a:solidFill>
            </a:endParaRPr>
          </a:p>
          <a:p>
            <a:pPr>
              <a:defRPr lang="x-none"/>
            </a:pPr>
            <a:endParaRPr lang="x-none" sz="3600" b="1" dirty="0">
              <a:solidFill>
                <a:srgbClr val="244062"/>
              </a:solidFill>
            </a:endParaRPr>
          </a:p>
          <a:p>
            <a:pPr>
              <a:defRPr lang="x-none"/>
            </a:pPr>
            <a:endParaRPr lang="x-none" sz="24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 mod="1">
      <p:ext uri="smNativeData">
        <pr:smNativeData xmlns:pr="pr" xmlns="" val="aOHdWQUAAAAFAAAAAQAAAAEAAAABAAAAAAAAAAAAAAAAAAAAAAAAAAkAAAACAAAAAQAAAAEAAAAAAAAAAAAAAAAAAAAAAAAADQAAAAMAAAABAAAAAQAAAAAAAAAAAAAAAAAAAAAAAAARAAAABAAAAAEAAAABAAAAAAAAAAAAAAAAAAAAAAAAABUAAAD/////AQAAAAIAAAAEAAAAAAAAAAAAAAAAAAAA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br>
              <a:rPr lang="x-none" sz="3600" b="1">
                <a:solidFill>
                  <a:schemeClr val="accent2"/>
                </a:solidFill>
              </a:rPr>
            </a:br>
            <a:r>
              <a:rPr lang="x-none" sz="3600" b="1">
                <a:solidFill>
                  <a:schemeClr val="tx2"/>
                </a:solidFill>
              </a:rPr>
              <a:t>代祷者，你在哪里</a:t>
            </a:r>
            <a:r>
              <a:rPr lang="x-none" sz="3600"/>
              <a:t>？</a:t>
            </a:r>
            <a:br>
              <a:rPr lang="x-none" sz="3600"/>
            </a:br>
            <a:r>
              <a:rPr lang="x-none" sz="3600" b="1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 dirty="0"/>
          </a:p>
          <a:p>
            <a:pPr>
              <a:defRPr lang="x-none"/>
            </a:pPr>
            <a:r>
              <a:rPr dirty="0"/>
              <a:t>赛59:14-18</a:t>
            </a:r>
          </a:p>
          <a:p>
            <a:pPr>
              <a:defRPr lang="x-none"/>
            </a:pPr>
            <a:r>
              <a:rPr lang="x-none" b="1" dirty="0">
                <a:solidFill>
                  <a:srgbClr val="244062"/>
                </a:solidFill>
              </a:rPr>
              <a:t>在创世记二十章，神要亚伯拉罕为亚比米勒祷告，好叫亚比米勒可以存活.</a:t>
            </a:r>
          </a:p>
          <a:p>
            <a:pPr>
              <a:defRPr lang="x-none"/>
            </a:pPr>
            <a:endParaRPr lang="x-none" b="1" dirty="0">
              <a:solidFill>
                <a:srgbClr val="244062"/>
              </a:solidFill>
            </a:endParaRPr>
          </a:p>
          <a:p>
            <a:pPr>
              <a:defRPr lang="x-none"/>
            </a:pPr>
            <a:r>
              <a:rPr lang="x-none" b="1" dirty="0">
                <a:solidFill>
                  <a:srgbClr val="244062"/>
                </a:solidFill>
              </a:rPr>
              <a:t>这是旧约首先出现「祷告」这个字，如果抓住其核心意义，</a:t>
            </a:r>
            <a:r>
              <a:rPr lang="x-none" b="1" dirty="0">
                <a:solidFill>
                  <a:srgbClr val="652523"/>
                </a:solidFill>
              </a:rPr>
              <a:t>就是上帝容许祂跟百姓中间有一位中介者，此中介者可以在上帝面前，不断为另外一方呼求。</a:t>
            </a:r>
            <a:endParaRPr lang="en-US" b="1" dirty="0">
              <a:solidFill>
                <a:srgbClr val="652523"/>
              </a:solidFill>
            </a:endParaRPr>
          </a:p>
          <a:p>
            <a:pPr>
              <a:defRPr lang="x-none"/>
            </a:pPr>
            <a:endParaRPr lang="en-US" b="1" dirty="0">
              <a:solidFill>
                <a:srgbClr val="652523"/>
              </a:solidFill>
            </a:endParaRPr>
          </a:p>
          <a:p>
            <a:pPr>
              <a:defRPr lang="x-none"/>
            </a:pPr>
            <a:r>
              <a:rPr lang="en-US" b="1" dirty="0">
                <a:solidFill>
                  <a:schemeClr val="accent6"/>
                </a:solidFill>
              </a:rPr>
              <a:t> S </a:t>
            </a:r>
            <a:r>
              <a:rPr lang="zh-CN" altLang="en-US" b="1" dirty="0">
                <a:solidFill>
                  <a:schemeClr val="accent6"/>
                </a:solidFill>
              </a:rPr>
              <a:t>时间</a:t>
            </a:r>
            <a:r>
              <a:rPr lang="en-US" altLang="zh-CN" b="1" dirty="0">
                <a:solidFill>
                  <a:schemeClr val="accent6"/>
                </a:solidFill>
              </a:rPr>
              <a:t>: </a:t>
            </a:r>
            <a:r>
              <a:rPr lang="zh-CN" altLang="en-US" b="1" dirty="0">
                <a:solidFill>
                  <a:schemeClr val="accent6"/>
                </a:solidFill>
              </a:rPr>
              <a:t>第一次听到 </a:t>
            </a:r>
            <a:r>
              <a:rPr lang="en-US" altLang="zh-CN" b="1" dirty="0">
                <a:solidFill>
                  <a:schemeClr val="accent6"/>
                </a:solidFill>
              </a:rPr>
              <a:t>“intercession”. </a:t>
            </a:r>
          </a:p>
          <a:p>
            <a:pPr>
              <a:defRPr lang="x-none"/>
            </a:pPr>
            <a:r>
              <a:rPr lang="zh-CN" altLang="en-US" b="1" dirty="0">
                <a:solidFill>
                  <a:schemeClr val="accent6"/>
                </a:solidFill>
              </a:rPr>
              <a:t>竭力呼求，站立在破口之中。</a:t>
            </a:r>
            <a:endParaRPr lang="x-none" b="1" dirty="0">
              <a:solidFill>
                <a:schemeClr val="accent6"/>
              </a:solidFill>
            </a:endParaRPr>
          </a:p>
          <a:p>
            <a:pPr>
              <a:defRPr lang="x-none"/>
            </a:pPr>
            <a:endParaRPr lang="x-none" b="1" dirty="0">
              <a:solidFill>
                <a:srgbClr val="652523"/>
              </a:solidFill>
            </a:endParaRPr>
          </a:p>
          <a:p>
            <a:pPr>
              <a:defRPr lang="x-none"/>
            </a:pPr>
            <a:endParaRPr lang="x-none" sz="24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 mod="1">
      <p:ext uri="smNativeData">
        <pr:smNativeData xmlns:pr="pr" xmlns="" val="aOHdWQQAAAAFAAAAAQAAAAEAAAABAAAAAAAAAAAAAAAAAAAAAAAAAAkAAAACAAAAAQAAAAEAAAAAAAAAAAAAAAAAAAAAAAAADQAAAAQAAAABAAAAAQAAAAAAAAAAAAAAAAAAAAAAAAARAAAA/////wEAAAACAAAAB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br>
              <a:rPr lang="x-none" sz="3600" b="1">
                <a:solidFill>
                  <a:schemeClr val="accent2"/>
                </a:solidFill>
              </a:rPr>
            </a:br>
            <a:r>
              <a:rPr lang="x-none" sz="3600" b="1">
                <a:solidFill>
                  <a:schemeClr val="tx2"/>
                </a:solidFill>
              </a:rPr>
              <a:t>代祷者，你在哪里</a:t>
            </a:r>
            <a:r>
              <a:rPr lang="x-none" sz="3600"/>
              <a:t>？</a:t>
            </a:r>
            <a:br>
              <a:rPr lang="x-none" sz="3600"/>
            </a:br>
            <a:r>
              <a:rPr lang="x-none" sz="3600" b="1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29"/>
            <a:ext cx="7998460" cy="55987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 dirty="0"/>
          </a:p>
          <a:p>
            <a:pPr>
              <a:defRPr lang="x-none"/>
            </a:pPr>
            <a:r>
              <a:rPr dirty="0"/>
              <a:t>赛59:14-18</a:t>
            </a:r>
          </a:p>
          <a:p>
            <a:pPr>
              <a:defRPr lang="x-none"/>
            </a:pPr>
            <a:r>
              <a:rPr lang="x-none" sz="2600" b="1" dirty="0">
                <a:solidFill>
                  <a:schemeClr val="tx2"/>
                </a:solidFill>
              </a:rPr>
              <a:t>对基督徒而言，如果我们要站在百姓跟上帝的中间，成为一个代求者，首先也必须是一个在上帝面前蒙恩的人。</a:t>
            </a:r>
            <a:endParaRPr lang="en-US" sz="2600" b="1" dirty="0">
              <a:solidFill>
                <a:schemeClr val="tx2"/>
              </a:solidFill>
            </a:endParaRPr>
          </a:p>
          <a:p>
            <a:pPr>
              <a:defRPr lang="x-none"/>
            </a:pPr>
            <a:endParaRPr lang="x-none" sz="2600" b="1" dirty="0">
              <a:solidFill>
                <a:schemeClr val="tx2"/>
              </a:solidFill>
            </a:endParaRPr>
          </a:p>
          <a:p>
            <a:pPr>
              <a:defRPr lang="x-none"/>
            </a:pPr>
            <a:r>
              <a:rPr lang="x-none" sz="2600" b="1" dirty="0">
                <a:solidFill>
                  <a:srgbClr val="963634"/>
                </a:solidFill>
              </a:rPr>
              <a:t>祭司的圣洁（</a:t>
            </a:r>
            <a:r>
              <a:rPr lang="x-none" sz="2600" b="1" dirty="0">
                <a:solidFill>
                  <a:srgbClr val="652523"/>
                </a:solidFill>
              </a:rPr>
              <a:t>亚伯拉罕， 摩西，以斯贴…..）  </a:t>
            </a:r>
          </a:p>
          <a:p>
            <a:pPr>
              <a:defRPr lang="x-none"/>
            </a:pPr>
            <a:r>
              <a:rPr lang="x-none" sz="2600" b="1" dirty="0">
                <a:solidFill>
                  <a:schemeClr val="tx2"/>
                </a:solidFill>
              </a:rPr>
              <a:t>因此作为一个代祷者，必须有一个更深的渴慕，</a:t>
            </a:r>
            <a:r>
              <a:rPr lang="x-none" sz="2600" b="1" dirty="0">
                <a:solidFill>
                  <a:schemeClr val="accent2"/>
                </a:solidFill>
              </a:rPr>
              <a:t>就是不能忍受上帝的不同在、上帝的荣耀离开。</a:t>
            </a:r>
          </a:p>
          <a:p>
            <a:pPr>
              <a:defRPr lang="x-none"/>
            </a:pPr>
            <a:endParaRPr lang="x-none" sz="2600" b="1" dirty="0">
              <a:solidFill>
                <a:schemeClr val="tx2"/>
              </a:solidFill>
            </a:endParaRPr>
          </a:p>
          <a:p>
            <a:pPr>
              <a:defRPr lang="x-none"/>
            </a:pPr>
            <a:r>
              <a:rPr lang="x-none" sz="2600" b="1" dirty="0">
                <a:solidFill>
                  <a:schemeClr val="tx2"/>
                </a:solidFill>
              </a:rPr>
              <a:t>我们看见一个代祷者，不但要更深的认识上帝，而且要会</a:t>
            </a:r>
            <a:r>
              <a:rPr lang="x-none" sz="2600" b="1" dirty="0">
                <a:solidFill>
                  <a:schemeClr val="accent2"/>
                </a:solidFill>
              </a:rPr>
              <a:t>紧紧抓住上帝</a:t>
            </a:r>
            <a:r>
              <a:rPr lang="x-none" sz="2600" b="1" dirty="0">
                <a:solidFill>
                  <a:schemeClr val="tx2"/>
                </a:solidFill>
              </a:rPr>
              <a:t>对自己的</a:t>
            </a:r>
            <a:r>
              <a:rPr lang="x-none" sz="2600" b="1" dirty="0">
                <a:solidFill>
                  <a:schemeClr val="accent2"/>
                </a:solidFill>
              </a:rPr>
              <a:t>宣告</a:t>
            </a:r>
            <a:r>
              <a:rPr lang="x-none" sz="2600" b="1" dirty="0">
                <a:solidFill>
                  <a:schemeClr val="tx2"/>
                </a:solidFill>
              </a:rPr>
              <a:t>。在每一次的代祷中，不但摸到上帝的荣耀，</a:t>
            </a:r>
            <a:r>
              <a:rPr lang="x-none" sz="2600" b="1" dirty="0">
                <a:solidFill>
                  <a:schemeClr val="accent2"/>
                </a:solidFill>
              </a:rPr>
              <a:t>而且每一次的代祷，都是为了让上帝的荣耀彰显出来</a:t>
            </a:r>
            <a:r>
              <a:rPr lang="x-none" sz="2600" b="1" dirty="0">
                <a:solidFill>
                  <a:schemeClr val="tx2"/>
                </a:solidFill>
              </a:rPr>
              <a:t>。</a:t>
            </a:r>
          </a:p>
          <a:p>
            <a:pPr>
              <a:defRPr lang="x-none"/>
            </a:pPr>
            <a:endParaRPr lang="x-none" sz="2600" b="1" dirty="0">
              <a:solidFill>
                <a:schemeClr val="tx2"/>
              </a:solidFill>
            </a:endParaRPr>
          </a:p>
          <a:p>
            <a:pPr>
              <a:defRPr lang="x-none"/>
            </a:pPr>
            <a:endParaRPr lang="x-none" sz="24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 mod="1">
      <p:ext uri="smNativeData">
        <pr:smNativeData xmlns:pr="pr" xmlns="" val="aOHdWQYAAAAFAAAAAQAAAAEAAAABAAAAAAAAAAAAAAAAAAAAAAAAAAkAAAACAAAAAQAAAAEAAAAAAAAAAAAAAAAAAAAAAAAADQAAAAMAAAABAAAAAQAAAAAAAAAAAAAAAAAAAAAAAAARAAAABAAAAAEAAAABAAAAAAAAAAAAAAAAAAAAAAAAABUAAAAGAAAAAQAAAAEAAAAAAAAAAAAAAAAAAAAAAAAAGQAAAP////8BAAAAAgAAAAQAAAAAAAAAAAAAAAAAAAA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代祷的爱：引言   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>
              <a:defRPr lang="x-none"/>
            </a:pPr>
            <a:r>
              <a:t>劳工阶层：传道人，宣教士，服事神的人。</a:t>
            </a:r>
          </a:p>
          <a:p>
            <a:pPr>
              <a:defRPr lang="x-none"/>
            </a:pPr>
            <a:r>
              <a:t> </a:t>
            </a:r>
          </a:p>
          <a:p>
            <a:pPr>
              <a:defRPr lang="x-none"/>
            </a:pPr>
            <a:r>
              <a:t>代祷者：前往东欧国家宣教的经历；代祷穿越死亡线和危难。</a:t>
            </a:r>
          </a:p>
          <a:p>
            <a:pPr>
              <a:defRPr lang="x-none"/>
            </a:pPr>
            <a:endParaRPr/>
          </a:p>
          <a:p>
            <a:pPr>
              <a:defRPr lang="x-none"/>
            </a:pPr>
            <a:r>
              <a:t>宣判死亡：用祷告打赢属灵战争。林后一：8-11</a:t>
            </a:r>
          </a:p>
          <a:p>
            <a:pPr>
              <a:defRPr lang="x-none"/>
            </a:pPr>
            <a:endParaRPr/>
          </a:p>
          <a:p>
            <a:pPr>
              <a:defRPr lang="x-none"/>
            </a:pPr>
            <a:r>
              <a:rPr lang="x-none" b="1">
                <a:solidFill>
                  <a:srgbClr val="17375E"/>
                </a:solidFill>
              </a:rPr>
              <a:t>祷告不是争战的武器。祷告本身就是争战。就像“神之道”不仅是我们的武器，他是神自己。   </a:t>
            </a:r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UAAAAFAAAAAQAAAAEAAAABAAAAAAAAAAAAAAAAAAAAAAAAAAkAAAACAAAAAQAAAAEAAAAAAAAAAAAAAAAAAAAAAAAADQAAAAMAAAABAAAAAQAAAAAAAAAAAAAAAAAAAAAAAAARAAAABQAAAAEAAAABAAAAAAAAAAAAAAAAAAAAAAAAABUAAAAHAAAAAQAAAAEAAAAAAAAAAAAAAAAAAAAAAAAA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A0BQ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5759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代祷的爱：引言  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NAUAAGA2AADQJgAAAAAAAA=="/>
              </a:ext>
            </a:extLst>
          </p:cNvSpPr>
          <p:nvPr>
            <p:ph type="body" idx="1"/>
          </p:nvPr>
        </p:nvSpPr>
        <p:spPr>
          <a:xfrm>
            <a:off x="840740" y="845820"/>
            <a:ext cx="7998460" cy="54635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 dirty="0"/>
          </a:p>
          <a:p>
            <a:pPr>
              <a:defRPr lang="x-none"/>
            </a:pPr>
            <a:r>
              <a:rPr lang="x-none" sz="2000" dirty="0"/>
              <a:t>预防基督教领袖受魔鬼攻击的最重要资源，就是</a:t>
            </a:r>
            <a:r>
              <a:rPr lang="x-none" sz="2000" b="1" dirty="0">
                <a:solidFill>
                  <a:srgbClr val="17375E"/>
                </a:solidFill>
              </a:rPr>
              <a:t>代祷。</a:t>
            </a:r>
          </a:p>
          <a:p>
            <a:pPr>
              <a:defRPr lang="x-none"/>
            </a:pPr>
            <a:endParaRPr lang="x-none" sz="2000" dirty="0"/>
          </a:p>
          <a:p>
            <a:pPr>
              <a:defRPr lang="x-none"/>
            </a:pPr>
            <a:r>
              <a:rPr lang="x-none" sz="1800" dirty="0"/>
              <a:t>我个人也如此行，我和妻子就有</a:t>
            </a:r>
            <a:r>
              <a:rPr lang="x-none" sz="1800" b="1" dirty="0">
                <a:solidFill>
                  <a:srgbClr val="17375E"/>
                </a:solidFill>
              </a:rPr>
              <a:t>代祷十九位者</a:t>
            </a:r>
            <a:r>
              <a:rPr lang="x-none" sz="1800" dirty="0"/>
              <a:t>，我们经常保持联络，</a:t>
            </a:r>
            <a:r>
              <a:rPr lang="x-none" sz="1800" b="1" dirty="0">
                <a:solidFill>
                  <a:srgbClr val="17375E"/>
                </a:solidFill>
              </a:rPr>
              <a:t>代祷时间超过二十年</a:t>
            </a:r>
            <a:r>
              <a:rPr lang="x-none" sz="1800" dirty="0"/>
              <a:t>。我能够写这么多书，做这么多神国度的事工，在今天仍有影响力，最重要关键就是因为有人替我们代祷。</a:t>
            </a:r>
            <a:r>
              <a:rPr lang="x-none" sz="1800" b="1" dirty="0">
                <a:solidFill>
                  <a:srgbClr val="17375E"/>
                </a:solidFill>
              </a:rPr>
              <a:t>遇争战时，仇敌攻击不到我，因为有代祷者挡住，他们在我之前先代我抵挡，使我得以幸免。</a:t>
            </a:r>
          </a:p>
          <a:p>
            <a:pPr marL="0" indent="0">
              <a:buNone/>
              <a:defRPr lang="x-none"/>
            </a:pPr>
            <a:r>
              <a:rPr lang="x-none" sz="1800" dirty="0"/>
              <a:t>	-- </a:t>
            </a:r>
            <a:r>
              <a:rPr lang="x-none" sz="1800" b="1" dirty="0"/>
              <a:t>彼得.魏格纳博士   《Prayer Shield 祷告盾牌》作者</a:t>
            </a:r>
            <a:endParaRPr lang="x-none" sz="18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400" b="1" dirty="0"/>
          </a:p>
        </p:txBody>
      </p:sp>
      <p:pic>
        <p:nvPicPr>
          <p:cNvPr id="4" name="Picture 2" descr="C:\Users\weizhang\Desktop\timg (5)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eAoAAE0XAACTKwAACCk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3787775"/>
            <a:ext cx="5381625" cy="25215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MAAAAFAAAAAQAAAAEAAAABAAAAAAAAAAAAAAAAAAAAAAAAAAkAAAADAAAAAQAAAAEAAAAAAAAAAAAAAAAAAAAAAAAADQAAAAQAAAABAAAAAQAAAAAAAAAAAAAAAAAAAAAAAAA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br>
              <a:rPr lang="x-none" sz="3600" b="1"/>
            </a:br>
            <a:r>
              <a:rPr lang="x-none" sz="2600" b="1"/>
              <a:t>在祷告中成为同伴： 第六课 保护牧者， 与他同工 </a:t>
            </a:r>
            <a:br>
              <a:rPr lang="x-none" sz="2600"/>
            </a:br>
            <a:r>
              <a:rPr lang="x-none" sz="3600" b="1"/>
              <a:t> 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>
              <a:defRPr lang="x-none"/>
            </a:pPr>
            <a:r>
              <a:rPr lang="x-none" sz="2400"/>
              <a:t>提前2:1-2  我劝你第一要为万人恳求、祷告、代求、祝谢。为君王和一切在位的也该如此．使我们可以敬虔端正、平安无事的度日。这是好的、在　神我们救主面前可蒙悦纳。</a:t>
            </a: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EAAAAFAAAAAQAAAAEAAAAB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 marL="0" indent="0">
              <a:buNone/>
              <a:defRPr lang="x-none"/>
            </a:pPr>
            <a:r>
              <a:rPr lang="x-none" sz="2400"/>
              <a:t>1 牧会的艰辛：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400"/>
              <a:t>故事： 欲辞职的牧者被代祷挽回。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400"/>
              <a:t>牧者不是超人，没有困难，没有问题。 全职事奉者并没有特别的恩惠免去日常生活的各样困难。 Plus:还得承受严苛无比的牧会工作。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400"/>
              <a:t>教会的工作是建造生命，拯救失丧者，这是一个无形的过程。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400"/>
              <a:t>同工都是义工性质，随时可能逃之夭夭； 门徒带领需要个别带领，无法批量生产；收入少，时间耗费多，少与家人共处，压力大，承受更多的批评，论断，甚至攻击…… </a:t>
            </a:r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UAAAAFAAAAAQAAAAEAAAABAAAAAAAAAAAAAAAAAAAAAAAAAAkAAAACAAAAAQAAAAEAAAAAAAAAAAAAAAAAAAAAAAAADQAAAAMAAAABAAAAAQAAAAAAAAAAAAAAAAAAAAAAAAARAAAABAAAAAEAAAABAAAAAAAAAAAAAAAAAAAAAAAAABUAAAAFAAAAAQAAAAEAAAAAAAAAAAAAAAAAAAAAAAAA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为教会和牧者代祷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b="1">
                <a:solidFill>
                  <a:schemeClr val="accent6"/>
                </a:solidFill>
              </a:rPr>
              <a:t>引言：介绍</a:t>
            </a:r>
            <a:endParaRPr lang="en-US" altLang="zh-CN" b="1" dirty="0">
              <a:solidFill>
                <a:schemeClr val="accent6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en-US" b="1" dirty="0">
                <a:solidFill>
                  <a:schemeClr val="accent6"/>
                </a:solidFill>
              </a:rPr>
              <a:t> </a:t>
            </a:r>
            <a:endParaRPr lang="en-US" altLang="zh-CN" b="1" dirty="0">
              <a:solidFill>
                <a:schemeClr val="accent6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en-US" altLang="zh-CN" sz="3600" b="1" dirty="0">
                <a:solidFill>
                  <a:schemeClr val="accent6"/>
                </a:solidFill>
              </a:rPr>
              <a:t> </a:t>
            </a:r>
            <a:r>
              <a:rPr lang="zh-CN" altLang="en-US" b="1" dirty="0">
                <a:solidFill>
                  <a:schemeClr val="accent6"/>
                </a:solidFill>
              </a:rPr>
              <a:t>荣耀，尊贵</a:t>
            </a:r>
            <a:r>
              <a:rPr lang="en-US" altLang="zh-CN" b="1" dirty="0">
                <a:solidFill>
                  <a:schemeClr val="accent6"/>
                </a:solidFill>
              </a:rPr>
              <a:t>, </a:t>
            </a:r>
            <a:r>
              <a:rPr lang="zh-CN" altLang="en-US" b="1" dirty="0">
                <a:solidFill>
                  <a:schemeClr val="accent6"/>
                </a:solidFill>
              </a:rPr>
              <a:t>感谢归给坐宝座的羔羊</a:t>
            </a:r>
            <a:endParaRPr lang="zh-cn" b="1" dirty="0">
              <a:solidFill>
                <a:schemeClr val="accent6"/>
              </a:solidFill>
            </a:endParaRPr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3205165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/>
            </a:pPr>
            <a:r>
              <a:rPr lang="x-none" sz="2400"/>
              <a:t>2 完美牧者的遐思：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chemeClr val="tx2"/>
                </a:solidFill>
              </a:rPr>
              <a:t>90% 每周工作超过46小时 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chemeClr val="tx2"/>
                </a:solidFill>
              </a:rPr>
              <a:t>80% 相信，教牧服事对其家庭有负面的影响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chemeClr val="tx2"/>
                </a:solidFill>
              </a:rPr>
              <a:t>33% 认为，牧执会对其家庭带来公开的伤害。 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rgbClr val="FF0000"/>
                </a:solidFill>
              </a:rPr>
              <a:t>75% 的牧者在服事当中，至少发生过一次与压力相关的重大危机。 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rgbClr val="FF0000"/>
                </a:solidFill>
              </a:rPr>
              <a:t>50% 觉得他们无力胜任工作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rgbClr val="FF0000"/>
                </a:solidFill>
              </a:rPr>
              <a:t>90% 认为他们所受的训练无法应付服事之需。 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chemeClr val="tx2"/>
                </a:solidFill>
              </a:rPr>
              <a:t>70% 自我形象比刚投入牧执时低落。 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chemeClr val="tx2"/>
                </a:solidFill>
              </a:rPr>
              <a:t>40% 每个月至少有一次与会友发生严重的冲突。 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rgbClr val="FF0000"/>
                </a:solidFill>
              </a:rPr>
              <a:t>33% 承认与某些会友发生过某种不正当的性行为。</a:t>
            </a:r>
            <a:r>
              <a:rPr lang="x-none" sz="2300" b="1">
                <a:solidFill>
                  <a:srgbClr val="E46C0A"/>
                </a:solidFill>
              </a:rPr>
              <a:t>（异性服事的破口） 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rgbClr val="FF0000"/>
                </a:solidFill>
              </a:rPr>
              <a:t>70% 的牧者没有心灵相契的朋友。 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rgbClr val="FF0000"/>
                </a:solidFill>
              </a:rPr>
              <a:t>Plus: 没有人可以述说自己的软弱，或者承认自己的失败，错误。 </a:t>
            </a:r>
          </a:p>
          <a:p>
            <a:pPr>
              <a:buFont typeface="Arial" pitchFamily="2" charset="0"/>
              <a:buChar char="•"/>
              <a:defRPr lang="x-none"/>
            </a:pPr>
            <a:r>
              <a:rPr lang="x-none" sz="2300" b="1">
                <a:solidFill>
                  <a:schemeClr val="tx2"/>
                </a:solidFill>
              </a:rPr>
              <a:t>这些在困难中挣扎的牧者，是何等需要你的支援与帮助！ </a:t>
            </a:r>
          </a:p>
          <a:p>
            <a:pPr marL="0" indent="0">
              <a:buNone/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0AAAAFAAAAAAAAAAEAAAABAAAAAAAAAAAAAAAAAAAAAAAAAAkAAAABAAAAAQAAAAEAAAAAAAAAAAAAAAAAAAAAAAAADQAAAAIAAAABAAAAAQAAAAAAAAAAAAAAAAAAAAAAAAARAAAAAwAAAAEAAAABAAAAAAAAAAAAAAAAAAAAAAAAABUAAAAEAAAAAQAAAAEAAAAAAAAAAAAAAAAAAAAAAAAAGQAAAAUAAAABAAAAAQAAAAAAAAAAAAAAAAAAAAAAAAAdAAAABgAAAAEAAAABAAAAAAAAAAAAAAAAAAAAAAAAACEAAAAHAAAAAQAAAAEAAAAAAAAAAAAAAAAAAAAAAAAAJQAAAAgAAAABAAAAAQAAAAAAAAAAAAAAAAAAAAAAAAApAAAACQAAAAEAAAABAAAAAAAAAAAAAAAAAAAAAAAAAC0AAAAKAAAAAQAAAAEAAAAAAAAAAAAAAAAAAAAAAAAAMQAAAAsAAAABAAAAAQAAAAAAAAAAAAAAAAAAAAAAAAA1AAAADAAAAAEAAAAB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UgQAAGA2AAATKAAAAAAAAA=="/>
              </a:ext>
            </a:extLst>
          </p:cNvSpPr>
          <p:nvPr>
            <p:ph type="body" idx="1"/>
          </p:nvPr>
        </p:nvSpPr>
        <p:spPr>
          <a:xfrm>
            <a:off x="840740" y="702310"/>
            <a:ext cx="79984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 marL="0" indent="0">
              <a:buNone/>
              <a:defRPr lang="x-none"/>
            </a:pPr>
            <a:r>
              <a:rPr lang="x-none" sz="2400"/>
              <a:t>3 教会领袖所面对的问题：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200" b="1">
                <a:solidFill>
                  <a:schemeClr val="tx2"/>
                </a:solidFill>
              </a:rPr>
              <a:t>孤单：不想让周遭的人知道自己的处境有何等艰难。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200" b="1">
                <a:solidFill>
                  <a:schemeClr val="tx2"/>
                </a:solidFill>
              </a:rPr>
              <a:t>压力:感受到压力，他们所作的一切事情都会带来永恒的结果。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200" b="1">
                <a:solidFill>
                  <a:schemeClr val="tx2"/>
                </a:solidFill>
              </a:rPr>
              <a:t>Fish Bowl “金鱼缸中的牧者”：每个看到的人都可能丢出批评和责难。 </a:t>
            </a:r>
          </a:p>
          <a:p>
            <a:pPr>
              <a:buFont typeface="Wingdings" charset="2"/>
              <a:buChar char="Ø"/>
              <a:defRPr lang="x-none"/>
            </a:pPr>
            <a:endParaRPr lang="x-none" sz="2400" b="1">
              <a:solidFill>
                <a:schemeClr val="tx2"/>
              </a:solidFill>
            </a:endParaRPr>
          </a:p>
          <a:p>
            <a:pPr marL="0" indent="0">
              <a:buNone/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  <p:pic>
        <p:nvPicPr>
          <p:cNvPr id="4" name="Picture 2" descr="C:\Users\weizhang\Desktop\52358PICJaY_1024.pn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6wkAABkOAADnKwAAZik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30045" y="2567940"/>
            <a:ext cx="5524500" cy="44380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QAAAAFAAAAAQAAAAEAAAABAAAAAAAAAAAAAAAAAAAAAAAAAAkAAAACAAAAAQAAAAEAAAAAAAAAAAAAAAAAAAAAAAAADQAAAAMAAAABAAAAAQAAAAAAAAAAAAAAAAAAAAAAAAARAAAABAAAAAEAAAABAAAAAAAAAAAAAAAAAAAAAAAAAA=="/>
      </p:ext>
    </p:ext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ATKA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5251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 marL="0" indent="0">
              <a:buNone/>
              <a:defRPr lang="x-none"/>
            </a:pPr>
            <a:r>
              <a:rPr lang="x-none" sz="2400"/>
              <a:t>3 教会领袖所面对的问题：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200" b="1">
                <a:solidFill>
                  <a:schemeClr val="tx2"/>
                </a:solidFill>
              </a:rPr>
              <a:t>不适任感： 感受到装备不足或者无法胜任。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200" b="1">
                <a:solidFill>
                  <a:schemeClr val="tx2"/>
                </a:solidFill>
              </a:rPr>
              <a:t>沮丧： 以利亚的沮丧   列上19:4. </a:t>
            </a:r>
          </a:p>
          <a:p>
            <a:pPr>
              <a:buFont typeface="Wingdings" charset="2"/>
              <a:buChar char="Ø"/>
              <a:defRPr lang="x-none"/>
            </a:pPr>
            <a:endParaRPr lang="x-none" sz="2200" b="1">
              <a:solidFill>
                <a:schemeClr val="tx2"/>
              </a:solidFill>
            </a:endParaRPr>
          </a:p>
          <a:p>
            <a:pPr marL="0" indent="0">
              <a:buNone/>
              <a:defRPr lang="x-none"/>
            </a:pPr>
            <a:endParaRPr lang="x-none" sz="2200" b="1">
              <a:solidFill>
                <a:schemeClr val="tx2"/>
              </a:solidFill>
            </a:endParaRPr>
          </a:p>
          <a:p>
            <a:pPr marL="0" indent="0">
              <a:buNone/>
              <a:defRPr lang="x-none"/>
            </a:pPr>
            <a:endParaRPr lang="x-none" sz="2400" b="1">
              <a:solidFill>
                <a:schemeClr val="tx2"/>
              </a:solidFill>
            </a:endParaRPr>
          </a:p>
          <a:p>
            <a:pPr marL="0" indent="0">
              <a:buNone/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  <p:pic>
        <p:nvPicPr>
          <p:cNvPr id="4" name="Picture 2" descr="C:\Users\weizhang\Desktop\u=2566863252,3191742886&amp;fm=214&amp;gp=0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jQkAAFsPAACzLgAABSk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2496185"/>
            <a:ext cx="6038850" cy="4171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MAAAAFAAAAAQAAAAEAAAABAAAAAAAAAAAAAAAAAAAAAAAAAAkAAAACAAAAAQAAAAEAAAAAAAAAAAAAAAAAAAAAAAAADQAAAAMAAAABAAAAAQAAAAAAAAAAAAAAAAAAAAAAAAA="/>
      </p:ext>
    </p:ext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ATKA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5251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 marL="0" indent="0">
              <a:buNone/>
              <a:defRPr lang="x-none"/>
            </a:pPr>
            <a:r>
              <a:rPr lang="x-none" sz="2400"/>
              <a:t>3 教会领袖所面对的问题：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200" b="1">
                <a:solidFill>
                  <a:schemeClr val="tx2"/>
                </a:solidFill>
              </a:rPr>
              <a:t>但是有天使帮助 ……. </a:t>
            </a:r>
          </a:p>
          <a:p>
            <a:pPr marL="0" indent="0">
              <a:buNone/>
              <a:defRPr lang="x-none"/>
            </a:pPr>
            <a:endParaRPr lang="x-none" sz="2200" b="1">
              <a:solidFill>
                <a:schemeClr val="tx2"/>
              </a:solidFill>
            </a:endParaRPr>
          </a:p>
          <a:p>
            <a:pPr marL="0" indent="0">
              <a:buNone/>
              <a:defRPr lang="x-none"/>
            </a:pPr>
            <a:endParaRPr lang="x-none" sz="2400" b="1">
              <a:solidFill>
                <a:schemeClr val="tx2"/>
              </a:solidFill>
            </a:endParaRPr>
          </a:p>
          <a:p>
            <a:pPr marL="0" indent="0">
              <a:buNone/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  <p:pic>
        <p:nvPicPr>
          <p:cNvPr id="4" name="Picture 2" descr="C:\Users\weizhang\Desktop\003fvaLQgy71bHDh3mi3a&amp;690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bwcAAN0OAADtMAAATyY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08405" y="2416175"/>
            <a:ext cx="6744970" cy="38112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IAAAAFAAAAAQAAAAEAAAABAAAAAAAAAAAAAAAAAAAAAAAAAAkAAAACAAAAAQAAAAEAAAAAAAAAAAAAAAAAAAAAAAAA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ATKA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5251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 marL="0" indent="0">
              <a:buNone/>
              <a:defRPr lang="x-none"/>
            </a:pPr>
            <a:r>
              <a:rPr lang="x-none" sz="2400"/>
              <a:t>3 教会领袖所面对的问题： </a:t>
            </a:r>
            <a:endParaRPr lang="x-none" sz="2200" b="1">
              <a:solidFill>
                <a:schemeClr val="tx2"/>
              </a:solidFill>
            </a:endParaRPr>
          </a:p>
          <a:p>
            <a:pPr marL="0" indent="0">
              <a:buNone/>
              <a:defRPr lang="x-none"/>
            </a:pPr>
            <a:endParaRPr lang="x-none" sz="2200" b="1">
              <a:solidFill>
                <a:schemeClr val="tx2"/>
              </a:solidFill>
            </a:endParaRPr>
          </a:p>
          <a:p>
            <a:pPr>
              <a:defRPr lang="x-none"/>
            </a:pPr>
            <a:r>
              <a:rPr lang="x-none" sz="2200" b="1">
                <a:solidFill>
                  <a:schemeClr val="tx2"/>
                </a:solidFill>
              </a:rPr>
              <a:t>属灵争战！</a:t>
            </a:r>
            <a:r>
              <a:rPr lang="x-none" sz="2400" b="1">
                <a:solidFill>
                  <a:srgbClr val="963634"/>
                </a:solidFill>
              </a:rPr>
              <a:t>争战通常出现在要做重大决定之时，特别是当神的国被扩展，赢得一个胜利时， 以及领袖感到疲乏时，恶者就格外活跃。 但是他们一直虎视眈眈，随时都会找机会来攻击教会领袖。 </a:t>
            </a:r>
          </a:p>
          <a:p>
            <a:pPr>
              <a:defRPr lang="x-none"/>
            </a:pPr>
            <a:endParaRPr lang="x-none" sz="2400" b="1">
              <a:solidFill>
                <a:srgbClr val="963634"/>
              </a:solidFill>
            </a:endParaRPr>
          </a:p>
          <a:p>
            <a:pPr>
              <a:defRPr lang="x-none"/>
            </a:pPr>
            <a:r>
              <a:rPr lang="x-none" sz="2400" b="1">
                <a:solidFill>
                  <a:srgbClr val="963634"/>
                </a:solidFill>
              </a:rPr>
              <a:t>魔鬼的诡计：攻击一位牧者，可以比攻击其他人更能摧毁神的国。魔鬼使一位牧者跌倒，就可以使很多很多的人跌倒。 </a:t>
            </a:r>
          </a:p>
          <a:p>
            <a:pPr marL="0" indent="0">
              <a:buNone/>
              <a:defRPr lang="x-none"/>
            </a:pPr>
            <a:endParaRPr lang="x-none" sz="2400" b="1">
              <a:solidFill>
                <a:srgbClr val="963634"/>
              </a:solidFill>
            </a:endParaRPr>
          </a:p>
          <a:p>
            <a:pPr>
              <a:buFont typeface="Wingdings" charset="2"/>
              <a:buChar char="Ø"/>
              <a:defRPr lang="x-none"/>
            </a:pPr>
            <a:endParaRPr lang="x-none" sz="2400" b="1">
              <a:solidFill>
                <a:schemeClr val="tx2"/>
              </a:solidFill>
            </a:endParaRPr>
          </a:p>
          <a:p>
            <a:pPr marL="0" indent="0">
              <a:buNone/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MAAAAFAAAAAQAAAAEAAAABAAAAAAAAAAAAAAAAAAAAAAAAAAkAAAADAAAAAQAAAAEAAAAAAAAAAAAAAAAAAAAAAAAADQAAAAUAAAABAAAAAQAAAAAAAAAAAAAAAAAAAAAAAAA="/>
      </p:ext>
    </p:ext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 dirty="0"/>
          </a:p>
          <a:p>
            <a:pPr>
              <a:buFont typeface="Wingdings" charset="2"/>
              <a:buChar char="l"/>
              <a:defRPr lang="x-none"/>
            </a:pPr>
            <a:r>
              <a:rPr lang="zh-CN" altLang="en-US" sz="2600" dirty="0"/>
              <a:t>期望值： </a:t>
            </a:r>
            <a:r>
              <a:rPr lang="x-none" sz="2600" dirty="0"/>
              <a:t>完美的牧者？？</a:t>
            </a:r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400" b="1" dirty="0"/>
          </a:p>
        </p:txBody>
      </p:sp>
      <p:pic>
        <p:nvPicPr>
          <p:cNvPr id="4" name="Picture 2" descr="C:\Users\weizhang\Desktop\VCG4193033127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/////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6QoAAGILAACMLwAA9Sg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773555" y="1850390"/>
            <a:ext cx="5955665" cy="48075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 mod="1">
      <p:ext uri="smNativeData">
        <pr:smNativeData xmlns:pr="pr" xmlns="" val="aOHdWQIAAAAFAAAAAQAAAAEAAAACAAAABAAAAAAAAAAAAAAAAAAAAAsAAAD/////AQAAAAEAAAAAAAAAAAAAAAAAAAAAAAAA"/>
      </p:ext>
    </p:ext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>
              <a:buFont typeface="Wingdings" charset="2"/>
              <a:buChar char="l"/>
              <a:defRPr lang="x-none"/>
            </a:pPr>
            <a:r>
              <a:rPr lang="x-none" sz="2600"/>
              <a:t>完美的牧者？？</a:t>
            </a:r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  <p:pic>
        <p:nvPicPr>
          <p:cNvPr id="4" name="Picture 2" descr="C:\Users\weizhang\Desktop\timg (1)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DQ////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hgYAAPEKAAD2MwAAoic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0" y="1778635"/>
            <a:ext cx="7386320" cy="46640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EAAAAFAAAAAQAAAAEAAAACAAAABAAAAAAAAAAAAAAAAAAAAA=="/>
      </p:ext>
    </p:ext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 dirty="0"/>
          </a:p>
          <a:p>
            <a:pPr>
              <a:buFont typeface="Wingdings" charset="2"/>
              <a:buChar char="l"/>
              <a:defRPr lang="x-none"/>
            </a:pPr>
            <a:r>
              <a:rPr lang="x-none" sz="2600" dirty="0"/>
              <a:t>完美的牧者？？</a:t>
            </a:r>
            <a:endParaRPr lang="en-US" sz="2600" dirty="0"/>
          </a:p>
          <a:p>
            <a:pPr>
              <a:buFont typeface="Wingdings" charset="2"/>
              <a:buChar char="l"/>
              <a:defRPr lang="x-none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accent1"/>
                </a:solidFill>
              </a:rPr>
              <a:t>那些服事祂的仆人，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zh-CN" altLang="zh-CN" dirty="0">
                <a:solidFill>
                  <a:schemeClr val="accent1"/>
                </a:solidFill>
              </a:rPr>
              <a:t>生命并不完美。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zh-CN" altLang="zh-CN" dirty="0">
                <a:solidFill>
                  <a:schemeClr val="accent1"/>
                </a:solidFill>
              </a:rPr>
              <a:t>所以我们常常需要学会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zh-CN" altLang="zh-CN" dirty="0">
                <a:solidFill>
                  <a:schemeClr val="accent1"/>
                </a:solidFill>
              </a:rPr>
              <a:t>越过他们自己的生命，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zh-CN" altLang="zh-CN" dirty="0">
                <a:solidFill>
                  <a:schemeClr val="accent1"/>
                </a:solidFill>
              </a:rPr>
              <a:t>去看他们被赋予的权柄和位份，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zh-CN" altLang="zh-CN" dirty="0">
                <a:solidFill>
                  <a:schemeClr val="accent1"/>
                </a:solidFill>
              </a:rPr>
              <a:t>接待他们、尊荣他们，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zh-CN" altLang="zh-CN" dirty="0">
                <a:solidFill>
                  <a:schemeClr val="accent1"/>
                </a:solidFill>
              </a:rPr>
              <a:t>这样行也必得他们所得的赏赐。</a:t>
            </a:r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val="1732024054"/>
      </p:ext>
    </p:extLst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CAAAABAAAAAAAAAAAAAAAAAAAAA=="/>
      </p:ext>
    </p:ext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 dirty="0"/>
          </a:p>
          <a:p>
            <a:pPr>
              <a:buFont typeface="Wingdings" charset="2"/>
              <a:buChar char="l"/>
              <a:defRPr lang="x-none"/>
            </a:pPr>
            <a:r>
              <a:rPr lang="x-none" sz="2600" dirty="0"/>
              <a:t>完美的牧者？？</a:t>
            </a:r>
          </a:p>
          <a:p>
            <a:pPr>
              <a:buFont typeface="Wingdings" charset="2"/>
              <a:buChar char="l"/>
              <a:defRPr lang="x-none"/>
            </a:pPr>
            <a:r>
              <a:rPr lang="x-none" sz="2200" dirty="0"/>
              <a:t>如果把他/她视为一位被神放在带领位置的弟兄，姐妹，并不完美，而且因着他/她</a:t>
            </a:r>
            <a:r>
              <a:rPr lang="zh-CN" altLang="en-US" sz="2200" dirty="0"/>
              <a:t>对神的回应，奉献，和</a:t>
            </a:r>
            <a:r>
              <a:rPr lang="x-none" sz="2200" dirty="0"/>
              <a:t>所在的特殊位置，经受格外的压力和攻击，格外地需要我们的接纳，爱护和代祷呢？ </a:t>
            </a:r>
          </a:p>
          <a:p>
            <a:pPr>
              <a:buFont typeface="Wingdings" charset="2"/>
              <a:buChar char="l"/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400" b="1" dirty="0"/>
          </a:p>
        </p:txBody>
      </p:sp>
      <p:pic>
        <p:nvPicPr>
          <p:cNvPr id="4" name="Picture 2" descr="C:\Users\weizhang\Desktop\2cc7004c9a574db198797f5789f34539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Cd////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6QoAAK4QAADmLAAATik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773555" y="3070224"/>
            <a:ext cx="5525135" cy="36442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IAAAAFAAAAAQAAAAEAAAACAAAABAAAAAAAAAAAAAAAAAAAAAsAAAACAAAAAQAAAAIAAAAEAAAAAAAAAAAAAAAAAAAA"/>
      </p:ext>
    </p:ext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000" b="1" dirty="0"/>
              <a:t>保护牧者， 与他同工：堵住生命中破口</a:t>
            </a:r>
            <a:r>
              <a:rPr lang="en-US" sz="3000" b="1" dirty="0"/>
              <a:t> </a:t>
            </a:r>
            <a:r>
              <a:rPr lang="zh-CN" altLang="en-US" sz="3000" b="1" dirty="0"/>
              <a:t>（</a:t>
            </a:r>
            <a:r>
              <a:rPr lang="zh-CN" altLang="en-US" sz="3000" b="1" dirty="0">
                <a:solidFill>
                  <a:schemeClr val="accent6"/>
                </a:solidFill>
              </a:rPr>
              <a:t>后面会展开） </a:t>
            </a:r>
            <a:endParaRPr lang="x-none" sz="30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1491614"/>
            <a:ext cx="7998460" cy="48177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/>
            </a:pPr>
            <a:r>
              <a:rPr lang="x-none" sz="2600" dirty="0"/>
              <a:t>罪与破口： 常常进入到人际关系里面，破坏人际关系。</a:t>
            </a:r>
          </a:p>
          <a:p>
            <a:pPr>
              <a:defRPr lang="x-none"/>
            </a:pPr>
            <a:r>
              <a:rPr lang="x-none" sz="2600" dirty="0"/>
              <a:t>竭力保守圣灵所赐合而为一的心。   </a:t>
            </a:r>
          </a:p>
          <a:p>
            <a:pPr>
              <a:buFont typeface="Wingdings" charset="2"/>
              <a:buChar char="l"/>
              <a:defRPr lang="x-none"/>
            </a:pPr>
            <a:endParaRPr lang="x-none" sz="2200" dirty="0"/>
          </a:p>
          <a:p>
            <a:pPr>
              <a:buFont typeface="Wingdings" charset="2"/>
              <a:buChar char="l"/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600" dirty="0"/>
          </a:p>
          <a:p>
            <a:pPr>
              <a:defRPr lang="x-none"/>
            </a:pPr>
            <a:endParaRPr lang="x-none" sz="24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 descr="20041001182901955.gif">
            <a:extLst>
              <a:ext uri="{FF2B5EF4-FFF2-40B4-BE49-F238E27FC236}">
                <a16:creationId xmlns:a16="http://schemas.microsoft.com/office/drawing/2014/main" id="{2DA6115D-3955-2DDF-169B-85D02412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785813"/>
            <a:ext cx="47101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40384F0-9072-D965-1FAF-E37F964C2B9D}"/>
              </a:ext>
            </a:extLst>
          </p:cNvPr>
          <p:cNvSpPr/>
          <p:nvPr/>
        </p:nvSpPr>
        <p:spPr>
          <a:xfrm>
            <a:off x="1285852" y="3143248"/>
            <a:ext cx="6445996" cy="150019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1015415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坐在宝座上圣洁羔羊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000" b="1" dirty="0"/>
              <a:t>保护牧者， 与他同工: 警惕苦毒和控告的陷阱</a:t>
            </a:r>
            <a:r>
              <a:rPr lang="zh-CN" altLang="en-US" sz="3000" b="1" dirty="0"/>
              <a:t>（</a:t>
            </a:r>
            <a:r>
              <a:rPr lang="zh-CN" altLang="en-US" sz="3000" b="1" dirty="0">
                <a:solidFill>
                  <a:schemeClr val="accent6"/>
                </a:solidFill>
              </a:rPr>
              <a:t>后面会展开）</a:t>
            </a:r>
            <a:r>
              <a:rPr lang="x-none" sz="3000" b="1" dirty="0"/>
              <a:t> </a:t>
            </a:r>
            <a:endParaRPr lang="x-none" sz="3000" dirty="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>
              <a:buFont typeface="Wingdings" charset="2"/>
              <a:buChar char="Ø"/>
              <a:defRPr lang="x-none"/>
            </a:pPr>
            <a:r>
              <a:rPr lang="x-none" sz="2600" b="1">
                <a:solidFill>
                  <a:schemeClr val="tx2"/>
                </a:solidFill>
              </a:rPr>
              <a:t>代祷者，小心陷入控告的陷阱！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600" b="1">
                <a:solidFill>
                  <a:schemeClr val="tx2"/>
                </a:solidFill>
              </a:rPr>
              <a:t>保护者，在爱里面保护， 而不是控告者~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600" b="1">
                <a:solidFill>
                  <a:schemeClr val="tx2"/>
                </a:solidFill>
              </a:rPr>
              <a:t>更不要控告牧者；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600" b="1">
                <a:solidFill>
                  <a:srgbClr val="10253F"/>
                </a:solidFill>
              </a:rPr>
              <a:t>代祷者进入控告和苦毒，会给教会带来更大的破口</a:t>
            </a:r>
            <a:endParaRPr lang="x-none" sz="2600" b="1">
              <a:solidFill>
                <a:schemeClr val="tx2"/>
              </a:solidFill>
            </a:endParaRPr>
          </a:p>
          <a:p>
            <a:pPr marL="0" indent="0">
              <a:buNone/>
              <a:defRPr lang="x-none"/>
            </a:pPr>
            <a:r>
              <a:rPr lang="x-none" sz="2600" b="1">
                <a:solidFill>
                  <a:srgbClr val="652523"/>
                </a:solidFill>
              </a:rPr>
              <a:t>     仇敌的诡计：代祷者的受伤和退出</a:t>
            </a:r>
          </a:p>
          <a:p>
            <a:pPr marL="0" indent="0">
              <a:buNone/>
              <a:defRPr lang="x-none"/>
            </a:pPr>
            <a:r>
              <a:rPr lang="x-none" sz="2600" b="1">
                <a:solidFill>
                  <a:srgbClr val="652523"/>
                </a:solidFill>
              </a:rPr>
              <a:t>      神看代祷者： 你能为多少人代祷，你能多大程度 </a:t>
            </a:r>
          </a:p>
          <a:p>
            <a:pPr marL="0" indent="0">
              <a:buNone/>
              <a:defRPr lang="x-none"/>
            </a:pPr>
            <a:r>
              <a:rPr lang="x-none" sz="2600" b="1">
                <a:solidFill>
                  <a:srgbClr val="652523"/>
                </a:solidFill>
              </a:rPr>
              <a:t>     上保护，扩展神的国度….. 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600" b="1">
                <a:solidFill>
                  <a:schemeClr val="tx2"/>
                </a:solidFill>
              </a:rPr>
              <a:t>求主保守我们的心，并赐下谦卑，悔改，十字架的爱~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b="1">
                <a:solidFill>
                  <a:schemeClr val="tx2"/>
                </a:solidFill>
              </a:rPr>
              <a:t>先为自己悔改…… Do you pray enough?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b="1">
                <a:solidFill>
                  <a:schemeClr val="tx2"/>
                </a:solidFill>
              </a:rPr>
              <a:t>神有时会震动昏迷的代祷者 </a:t>
            </a:r>
          </a:p>
          <a:p>
            <a:pPr>
              <a:defRPr lang="x-none"/>
            </a:pPr>
            <a:endParaRPr lang="x-none" b="1">
              <a:solidFill>
                <a:schemeClr val="tx2"/>
              </a:solidFill>
            </a:endParaRPr>
          </a:p>
          <a:p>
            <a:pPr>
              <a:defRPr lang="x-none"/>
            </a:pPr>
            <a:endParaRPr lang="x-none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oAAAAFAAAAAQAAAAEAAAABAAAAAAAAAAAAAAAAAAAAAAAAAAkAAAACAAAAAQAAAAEAAAAAAAAAAAAAAAAAAAAAAAAADQAAAAMAAAABAAAAAQAAAAAAAAAAAAAAAAAAAAAAAAARAAAABAAAAAEAAAABAAAAAAAAAAAAAAAAAAAAAAAAABUAAAAFAAAAAQAAAAEAAAAAAAAAAAAAAAAAAAAAAAAAGQAAAAYAAAABAAAAAQAAAAAAAAAAAAAAAAAAAAAAAAAdAAAABwAAAAEAAAABAAAAAAAAAAAAAAAAAAAAAAAAACEAAAAIAAAAAQAAAAEAAAAAAAAAAAAAAAAAAAAAAAAAJQAAAAkAAAABAAAAAQAAAAAAAAAAAAAAAAAAAAAAAAApAAAACgAAAAEAAAABAAAAAAAAAAAAAAAAAAAAAAAAAA=="/>
      </p:ext>
    </p:ext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BSBA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4324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与他同工：十字架的爱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UgQAAGA2AADQJgAAAAAAAA=="/>
              </a:ext>
            </a:extLst>
          </p:cNvSpPr>
          <p:nvPr>
            <p:ph type="body" idx="1"/>
          </p:nvPr>
        </p:nvSpPr>
        <p:spPr>
          <a:xfrm>
            <a:off x="840740" y="702310"/>
            <a:ext cx="7998460" cy="56070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/>
            </a:pPr>
            <a:endParaRPr lang="en-US" sz="2400" b="1" dirty="0">
              <a:solidFill>
                <a:srgbClr val="17375E"/>
              </a:solidFill>
            </a:endParaRPr>
          </a:p>
          <a:p>
            <a:pPr>
              <a:defRPr lang="x-none"/>
            </a:pPr>
            <a:r>
              <a:rPr lang="x-none" sz="2400" b="1" dirty="0">
                <a:solidFill>
                  <a:srgbClr val="17375E"/>
                </a:solidFill>
              </a:rPr>
              <a:t>代祷者： 谦卑，十字架的爱</a:t>
            </a:r>
            <a:endParaRPr lang="en-US" sz="2400" b="1" dirty="0">
              <a:solidFill>
                <a:srgbClr val="17375E"/>
              </a:solidFill>
            </a:endParaRPr>
          </a:p>
          <a:p>
            <a:pPr>
              <a:defRPr lang="x-none"/>
            </a:pPr>
            <a:endParaRPr lang="x-none" sz="2400" b="1" dirty="0">
              <a:solidFill>
                <a:srgbClr val="17375E"/>
              </a:solidFill>
            </a:endParaRPr>
          </a:p>
          <a:p>
            <a:pPr>
              <a:defRPr lang="x-none"/>
            </a:pPr>
            <a:r>
              <a:rPr lang="x-none" sz="2400" b="1" dirty="0">
                <a:solidFill>
                  <a:srgbClr val="652523"/>
                </a:solidFill>
              </a:rPr>
              <a:t>有时问题不在于「我们做了什麽？」而在于「我们放下了什麽？」伤痛，软弱，不饶恕，苦毒。 都交给神处理。</a:t>
            </a:r>
          </a:p>
          <a:p>
            <a:pPr>
              <a:defRPr lang="x-none"/>
            </a:pPr>
            <a:endParaRPr lang="x-none" sz="2400" b="1" dirty="0">
              <a:solidFill>
                <a:srgbClr val="652523"/>
              </a:solidFill>
            </a:endParaRPr>
          </a:p>
          <a:p>
            <a:pPr>
              <a:defRPr lang="x-none"/>
            </a:pPr>
            <a:endParaRPr lang="x-none" sz="2400" b="1" dirty="0">
              <a:solidFill>
                <a:srgbClr val="652523"/>
              </a:solidFill>
            </a:endParaRPr>
          </a:p>
          <a:p>
            <a:pPr>
              <a:defRPr lang="x-none"/>
            </a:pPr>
            <a:endParaRPr lang="x-none" sz="2400" b="1" dirty="0">
              <a:solidFill>
                <a:srgbClr val="652523"/>
              </a:solidFill>
            </a:endParaRPr>
          </a:p>
          <a:p>
            <a:pPr>
              <a:defRPr lang="x-none"/>
            </a:pPr>
            <a:endParaRPr lang="x-none" sz="24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MAAAAFAAAAAAAAAAEAAAABAAAAAAAAAAAAAAAAAAAAAAAAAAkAAAABAAAAAQAAAAEAAAAAAAAAAAAAAAAAAAAAAAAADQAAAAMAAAABAAAAAQAAAAAAAAAAAAAAAAAAAAAAAAA="/>
      </p:ext>
    </p:ext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hAw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3606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200" b="1"/>
              <a:t>保护牧者， 与他同工：</a:t>
            </a:r>
            <a:r>
              <a:rPr lang="x-none" sz="3200" b="1">
                <a:solidFill>
                  <a:srgbClr val="652523"/>
                </a:solidFill>
              </a:rPr>
              <a:t>认同性的悔改祷告</a:t>
            </a:r>
            <a:endParaRPr lang="x-none" sz="32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UgQAAGA2AADQJgAAAAAAAA=="/>
              </a:ext>
            </a:extLst>
          </p:cNvSpPr>
          <p:nvPr>
            <p:ph type="body" idx="1"/>
          </p:nvPr>
        </p:nvSpPr>
        <p:spPr>
          <a:xfrm>
            <a:off x="840740" y="702309"/>
            <a:ext cx="7998460" cy="63861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/>
            </a:pPr>
            <a:r>
              <a:rPr lang="x-none" sz="2300" b="1" dirty="0">
                <a:solidFill>
                  <a:srgbClr val="652523"/>
                </a:solidFill>
              </a:rPr>
              <a:t>『</a:t>
            </a:r>
            <a:r>
              <a:rPr lang="x-none" sz="2200" b="1" dirty="0">
                <a:solidFill>
                  <a:srgbClr val="652523"/>
                </a:solidFill>
              </a:rPr>
              <a:t>认同性的悔改祷告』</a:t>
            </a:r>
            <a:endParaRPr lang="en-US" sz="2200" b="1" dirty="0">
              <a:solidFill>
                <a:srgbClr val="652523"/>
              </a:solidFill>
            </a:endParaRPr>
          </a:p>
          <a:p>
            <a:pPr marL="0" indent="0">
              <a:buNone/>
              <a:defRPr lang="x-none"/>
            </a:pPr>
            <a:endParaRPr lang="en-US" sz="2200" b="1" dirty="0">
              <a:solidFill>
                <a:srgbClr val="652523"/>
              </a:solidFill>
            </a:endParaRPr>
          </a:p>
          <a:p>
            <a:pPr marL="0" indent="0">
              <a:buNone/>
              <a:defRPr lang="x-none"/>
            </a:pPr>
            <a:r>
              <a:rPr lang="x-none" sz="2200" dirty="0"/>
              <a:t>这样的祷告是存一个非常</a:t>
            </a:r>
            <a:r>
              <a:rPr lang="x-none" sz="2200" b="1" dirty="0">
                <a:solidFill>
                  <a:srgbClr val="963634"/>
                </a:solidFill>
              </a:rPr>
              <a:t>谦卑</a:t>
            </a:r>
            <a:r>
              <a:rPr lang="x-none" sz="2200" dirty="0"/>
              <a:t>的心态，</a:t>
            </a:r>
            <a:r>
              <a:rPr lang="x-none" sz="2200" b="1" dirty="0">
                <a:solidFill>
                  <a:srgbClr val="963634"/>
                </a:solidFill>
              </a:rPr>
              <a:t>对于别人所犯的罪，不敢批评论断，</a:t>
            </a:r>
            <a:r>
              <a:rPr lang="x-none" sz="2200" dirty="0"/>
              <a:t>反而承认，若是自己在同样的状况下，自己也很可能会犯同样的罪，承认自己的身上也有这种犯罪的因子，甚至承认自己对于社会上存在这种罪，也有直接间接的责任！</a:t>
            </a:r>
            <a:r>
              <a:rPr lang="x-none" sz="2200" b="1" dirty="0">
                <a:solidFill>
                  <a:schemeClr val="tx2"/>
                </a:solidFill>
              </a:rPr>
              <a:t>（教会、牧者的代祷者： 你自己所欠缺的是什么？？）</a:t>
            </a:r>
          </a:p>
          <a:p>
            <a:pPr marL="0" indent="0">
              <a:buNone/>
              <a:defRPr lang="x-none"/>
            </a:pPr>
            <a:br>
              <a:rPr lang="x-none" sz="2200" dirty="0"/>
            </a:br>
            <a:r>
              <a:rPr lang="x-none" sz="2200" b="1" dirty="0">
                <a:solidFill>
                  <a:srgbClr val="652523"/>
                </a:solidFill>
              </a:rPr>
              <a:t>认同性悔改祷告就像耶稣为我们钉死在十字架上一样，他没有犯罪却为我们承担所有罪的刑罚，所以救恩就临到我们身上。</a:t>
            </a:r>
            <a:r>
              <a:rPr lang="x-none" sz="2200" dirty="0"/>
              <a:t>当有人肯作这种祷告， 神就可以动工。这不代表我们能提供救恩，耶稣已经提供了。</a:t>
            </a:r>
            <a:r>
              <a:rPr lang="x-none" sz="2200" b="1" dirty="0">
                <a:solidFill>
                  <a:srgbClr val="963634"/>
                </a:solidFill>
              </a:rPr>
              <a:t>我们乃是让 神可以透过我们中保的角色，向在罪中的人施恩。</a:t>
            </a:r>
          </a:p>
          <a:p>
            <a:pPr marL="0" indent="0">
              <a:buNone/>
              <a:defRPr lang="x-none"/>
            </a:pPr>
            <a:br>
              <a:rPr lang="x-none" sz="2200" dirty="0"/>
            </a:br>
            <a:r>
              <a:rPr lang="x-none" sz="2200" dirty="0"/>
              <a:t>今天处在罪中的人不会向 神祈求，</a:t>
            </a:r>
            <a:r>
              <a:rPr lang="x-none" sz="2200" b="1" dirty="0">
                <a:solidFill>
                  <a:srgbClr val="652523"/>
                </a:solidFill>
              </a:rPr>
              <a:t>需要有人为他们代求，但是要谦卑的、不是骄傲的、控告的、定罪的。而是谦卑，撕裂心肠，忧伤痛悔，带着十字架的爱和能力。 </a:t>
            </a:r>
            <a:r>
              <a:rPr lang="x-none" sz="2200" dirty="0"/>
              <a:t>这样的祷告是在代祷中最有能力的。</a:t>
            </a:r>
          </a:p>
          <a:p>
            <a:pPr>
              <a:defRPr lang="x-none"/>
            </a:pPr>
            <a:endParaRPr lang="x-none" sz="2300" dirty="0"/>
          </a:p>
          <a:p>
            <a:pPr>
              <a:defRPr lang="x-none"/>
            </a:pPr>
            <a:endParaRPr lang="x-none" sz="2300" dirty="0"/>
          </a:p>
          <a:p>
            <a:pPr>
              <a:defRPr lang="x-none"/>
            </a:pPr>
            <a:endParaRPr lang="x-none" sz="23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MAAAAFAAAAAAAAAAEAAAABAAAAAAAAAAAAAAAAAAAAAAAAAAkAAAABAAAAAQAAAAEAAAAAAAAAAAAAAAAAAAAAAAAADQAAAAIAAAABAAAAAQAAAAAAAAAAAAAAAAAAAAAAAAA="/>
      </p:ext>
    </p:ext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hAw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3606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与他同工: 十字架上的爱 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UgQAAGA2AADeJQAAAAAAAA=="/>
              </a:ext>
            </a:extLst>
          </p:cNvSpPr>
          <p:nvPr>
            <p:ph type="body" idx="1"/>
          </p:nvPr>
        </p:nvSpPr>
        <p:spPr>
          <a:xfrm>
            <a:off x="840740" y="702310"/>
            <a:ext cx="7998460" cy="5453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/>
            </a:pPr>
            <a:endParaRPr lang="x-none" sz="2300"/>
          </a:p>
          <a:p>
            <a:pPr>
              <a:defRPr lang="x-none"/>
            </a:pPr>
            <a:r>
              <a:rPr lang="x-none" sz="2300"/>
              <a:t>我们再来思想十字架上的爱： 父啊，求你赦免他/她，因为他所做的，他/她不知道! </a:t>
            </a:r>
          </a:p>
          <a:p>
            <a:pPr>
              <a:defRPr lang="x-none"/>
            </a:pPr>
            <a:r>
              <a:rPr lang="x-none" sz="2300" b="1">
                <a:solidFill>
                  <a:schemeClr val="tx2"/>
                </a:solidFill>
              </a:rPr>
              <a:t>教会需要更多的眼泪，而不是更多的批评和控告。我们需要谦卑，饶恕，需要放下自己，心对神敞开，在十字架的爱中去代祷，去为教会，牧者争战（有时候需要捆绑恶者！）</a:t>
            </a:r>
          </a:p>
          <a:p>
            <a:pPr>
              <a:defRPr lang="x-none"/>
            </a:pPr>
            <a:r>
              <a:rPr lang="x-none" sz="2300" b="1">
                <a:solidFill>
                  <a:schemeClr val="accent6"/>
                </a:solidFill>
              </a:rPr>
              <a:t>S时间4： 从愤怒，无法接受，到愿意放下，被神改变眼光，撕裂心肠，捆绑恶者的争战祷告。 </a:t>
            </a:r>
          </a:p>
          <a:p>
            <a:pPr>
              <a:defRPr lang="x-none"/>
            </a:pPr>
            <a:endParaRPr lang="x-none" sz="2300"/>
          </a:p>
          <a:p>
            <a:pPr>
              <a:defRPr lang="x-none"/>
            </a:pPr>
            <a:endParaRPr lang="x-none" sz="5000"/>
          </a:p>
          <a:p>
            <a:pPr>
              <a:defRPr lang="x-none"/>
            </a:pPr>
            <a:endParaRPr lang="x-none" sz="2300" b="1"/>
          </a:p>
        </p:txBody>
      </p:sp>
      <p:pic>
        <p:nvPicPr>
          <p:cNvPr id="4" name="Picture 2" descr="C:\Users\weizhang\Desktop\timg (3)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C0Ba0m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BwoAABEZAADILQAAEyg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30045" y="4074795"/>
            <a:ext cx="5812155" cy="24396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MAAAAFAAAAAQAAAAEAAAABAAAAAAAAAAAAAAAAAAAAAAAAAAkAAAACAAAAAQAAAAEAAAAAAAAAAAAAAAAAAAAAAAAADQAAAAMAAAABAAAAAQAAAAAAAAAAAAAAAAAAAAAAAAA="/>
      </p:ext>
    </p:ext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hAw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3606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与他同工: 十字架上的爱 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UgQAAGA2AADQJgAAAAAAAA=="/>
              </a:ext>
            </a:extLst>
          </p:cNvSpPr>
          <p:nvPr>
            <p:ph type="body" idx="1"/>
          </p:nvPr>
        </p:nvSpPr>
        <p:spPr>
          <a:xfrm>
            <a:off x="840740" y="702310"/>
            <a:ext cx="7998460" cy="56070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charset="2"/>
              <a:buChar char="Ø"/>
              <a:defRPr lang="x-none"/>
            </a:pPr>
            <a:endParaRPr lang="x-none" sz="2300" b="1" dirty="0">
              <a:solidFill>
                <a:srgbClr val="244062"/>
              </a:solidFill>
            </a:endParaRPr>
          </a:p>
          <a:p>
            <a:pPr>
              <a:buFont typeface="Wingdings" charset="2"/>
              <a:buChar char="Ø"/>
              <a:defRPr lang="x-none"/>
            </a:pPr>
            <a:r>
              <a:rPr lang="x-none" sz="3000" b="1" dirty="0">
                <a:solidFill>
                  <a:srgbClr val="244062"/>
                </a:solidFill>
              </a:rPr>
              <a:t>你的位置在哪里</a:t>
            </a:r>
            <a:r>
              <a:rPr lang="x-none" sz="2300" b="1" dirty="0">
                <a:solidFill>
                  <a:srgbClr val="244062"/>
                </a:solidFill>
              </a:rPr>
              <a:t>： 你愿意成为一个站立在破口上的人吗？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300" b="1" dirty="0">
                <a:solidFill>
                  <a:srgbClr val="244062"/>
                </a:solidFill>
              </a:rPr>
              <a:t>代祷者的三个特质：</a:t>
            </a:r>
          </a:p>
          <a:p>
            <a:pPr marL="0" indent="0">
              <a:buNone/>
              <a:defRPr lang="x-none"/>
            </a:pPr>
            <a:r>
              <a:rPr lang="x-none" sz="2300" b="1" dirty="0">
                <a:solidFill>
                  <a:srgbClr val="244062"/>
                </a:solidFill>
              </a:rPr>
              <a:t>　1</a:t>
            </a:r>
            <a:r>
              <a:rPr lang="x-none" sz="2300" b="1" dirty="0">
                <a:solidFill>
                  <a:srgbClr val="963634"/>
                </a:solidFill>
              </a:rPr>
              <a:t>谦卑，2悔改（洁净自己，堵住自己的破口），3舍己的爱</a:t>
            </a:r>
            <a:r>
              <a:rPr lang="x-none" sz="2300" b="1" dirty="0">
                <a:solidFill>
                  <a:srgbClr val="244062"/>
                </a:solidFill>
              </a:rPr>
              <a:t>：  </a:t>
            </a:r>
          </a:p>
          <a:p>
            <a:pPr marL="0" indent="0">
              <a:buNone/>
              <a:defRPr lang="x-none"/>
            </a:pPr>
            <a:r>
              <a:rPr lang="x-none" sz="2300" b="1" dirty="0">
                <a:solidFill>
                  <a:srgbClr val="244062"/>
                </a:solidFill>
              </a:rPr>
              <a:t>    站在破口上不住代求，直到神的荣 耀再次降临教会。</a:t>
            </a:r>
            <a:r>
              <a:rPr lang="x-none" sz="2300" b="1" dirty="0"/>
              <a:t>　</a:t>
            </a:r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y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BwoAAMUTAAA5LgAA9Sg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558290" y="3431608"/>
            <a:ext cx="5883910" cy="344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QAAAAFAAAAAQAAAAEAAAABAAAAAAAAAAAAAAAAAAAAAAAAAAkAAAACAAAAAQAAAAEAAAAAAAAAAAAAAAAAAAAAAAAADQAAAAMAAAABAAAAAQAAAAAAAAAAAAAAAAAAAAAAAAARAAAABAAAAAEAAAABAAAAAAAAAAAAAAAAAAAAAAAAAA=="/>
      </p:ext>
    </p:ext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 dirty="0"/>
          </a:p>
          <a:p>
            <a:pPr marL="0" indent="0">
              <a:buNone/>
              <a:defRPr lang="x-none"/>
            </a:pPr>
            <a:r>
              <a:rPr lang="x-none" sz="2400" dirty="0"/>
              <a:t>4  </a:t>
            </a:r>
            <a:r>
              <a:rPr lang="x-none" sz="2400" b="1" dirty="0">
                <a:solidFill>
                  <a:schemeClr val="accent2"/>
                </a:solidFill>
              </a:rPr>
              <a:t>祷告是我们的出路！</a:t>
            </a:r>
          </a:p>
          <a:p>
            <a:pPr>
              <a:defRPr lang="x-none"/>
            </a:pPr>
            <a:r>
              <a:rPr lang="x-none" sz="2400" b="1" dirty="0">
                <a:solidFill>
                  <a:schemeClr val="tx2"/>
                </a:solidFill>
              </a:rPr>
              <a:t>教会领袖应该到哪里寻求帮助，来胜过者一切困难？答案是祷告！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defRPr lang="x-none"/>
            </a:pPr>
            <a:endParaRPr lang="x-none" sz="2400" b="1" dirty="0">
              <a:solidFill>
                <a:schemeClr val="tx2"/>
              </a:solidFill>
            </a:endParaRPr>
          </a:p>
          <a:p>
            <a:pPr>
              <a:defRPr lang="x-none"/>
            </a:pPr>
            <a:r>
              <a:rPr lang="x-none" sz="2400" b="1" dirty="0">
                <a:solidFill>
                  <a:schemeClr val="accent2"/>
                </a:solidFill>
              </a:rPr>
              <a:t>信心</a:t>
            </a:r>
            <a:r>
              <a:rPr lang="x-none" sz="2400" b="1" dirty="0">
                <a:solidFill>
                  <a:schemeClr val="tx2"/>
                </a:solidFill>
              </a:rPr>
              <a:t>： </a:t>
            </a:r>
            <a:r>
              <a:rPr lang="x-none" sz="2400" b="1" dirty="0">
                <a:solidFill>
                  <a:schemeClr val="accent2"/>
                </a:solidFill>
              </a:rPr>
              <a:t>祷告能带来权能，能攻克任何，I mean 任何的问题或拦阻！</a:t>
            </a:r>
          </a:p>
          <a:p>
            <a:pPr>
              <a:defRPr lang="x-none"/>
            </a:pPr>
            <a:r>
              <a:rPr lang="x-none" sz="2400" b="1" dirty="0">
                <a:solidFill>
                  <a:schemeClr val="tx2"/>
                </a:solidFill>
              </a:rPr>
              <a:t>太18:19-20  </a:t>
            </a:r>
            <a:r>
              <a:rPr lang="x-none" sz="2000" dirty="0"/>
              <a:t>我又告诉你们、若是你们中间有两个人在地上、同心合意的求甚么事、我在天上的父、必为他们成全。因为无论在那里、有两三个人奉我的名聚会、那里就有我在他们中间。</a:t>
            </a:r>
            <a:endParaRPr lang="en-US" sz="2000" dirty="0"/>
          </a:p>
          <a:p>
            <a:pPr>
              <a:defRPr lang="x-none"/>
            </a:pPr>
            <a:endParaRPr lang="x-none" sz="2000" b="1" dirty="0">
              <a:solidFill>
                <a:schemeClr val="tx2"/>
              </a:solidFill>
            </a:endParaRPr>
          </a:p>
          <a:p>
            <a:pPr>
              <a:defRPr lang="x-none"/>
            </a:pPr>
            <a:r>
              <a:rPr lang="x-none" sz="2400" b="1" dirty="0">
                <a:solidFill>
                  <a:schemeClr val="tx2"/>
                </a:solidFill>
              </a:rPr>
              <a:t>出17:8-13 </a:t>
            </a:r>
            <a:r>
              <a:rPr lang="zh-CN" altLang="en-US" sz="2400" b="1" dirty="0">
                <a:solidFill>
                  <a:schemeClr val="tx2"/>
                </a:solidFill>
              </a:rPr>
              <a:t>摩西</a:t>
            </a:r>
            <a:r>
              <a:rPr lang="x-none" sz="2400" b="1" dirty="0">
                <a:solidFill>
                  <a:schemeClr val="tx2"/>
                </a:solidFill>
              </a:rPr>
              <a:t>是在亚伦和户珥的帮助下，克敌制胜，击垮了企图歼灭神子民的势力！</a:t>
            </a:r>
            <a:endParaRPr lang="x-none" sz="3000" b="1" dirty="0">
              <a:solidFill>
                <a:srgbClr val="FF0000"/>
              </a:solidFill>
            </a:endParaRPr>
          </a:p>
          <a:p>
            <a:pPr marL="0" indent="0">
              <a:buNone/>
              <a:defRPr lang="x-none"/>
            </a:pPr>
            <a:endParaRPr lang="x-none" sz="3000" b="1" dirty="0">
              <a:solidFill>
                <a:srgbClr val="FF0000"/>
              </a:solidFill>
            </a:endParaRPr>
          </a:p>
          <a:p>
            <a:pPr marL="0" indent="0">
              <a:buNone/>
              <a:defRPr lang="x-none"/>
            </a:pPr>
            <a:endParaRPr lang="x-none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UAAAAFAAAAAQAAAAEAAAABAAAAAAAAAAAAAAAAAAAAAAAAAAkAAAACAAAAAQAAAAEAAAAAAAAAAAAAAAAAAAAAAAAADQAAAAMAAAABAAAAAQAAAAAAAAAAAAAAAAAAAAAAAAARAAAABAAAAAEAAAABAAAAAAAAAAAAAAAAAAAAAAAAABUAAAAFAAAAAQAAAAEAAAAAAAAAAAAAAAAAAAAAAAAA"/>
      </p:ext>
    </p:ext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 marL="0" indent="0">
              <a:buNone/>
              <a:defRPr lang="x-none"/>
            </a:pPr>
            <a:endParaRPr lang="x-none" sz="1800"/>
          </a:p>
          <a:p>
            <a:pPr marL="0" indent="0">
              <a:buNone/>
              <a:defRPr lang="x-none"/>
            </a:pPr>
            <a:endParaRPr lang="x-none" sz="1800"/>
          </a:p>
        </p:txBody>
      </p:sp>
      <p:pic>
        <p:nvPicPr>
          <p:cNvPr id="4" name="Picture 2" descr="C:\Users\weizhang\Desktop\timg (7)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MqI8J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tAgAAIcGAAD2MwAA9Sg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414780" y="1061085"/>
            <a:ext cx="7031990" cy="55968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  <p:extLst>
      <p:ext uri="smNativeData">
        <pr:smNativeData xmlns:pr="pr" xmlns="" val="aOHdWQEAAAAFAAAA/f///wEAAAABAAAAAAAAAAAAAAAAAAAAAAAAAA=="/>
      </p:ext>
    </p:ext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600" b="1"/>
              <a:t>保护牧者， 与他同工</a:t>
            </a:r>
            <a:endParaRPr lang="x-none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x-none" sz="3200"/>
            </a:pPr>
            <a:endParaRPr lang="x-none" sz="1800"/>
          </a:p>
          <a:p>
            <a:pPr marL="0" indent="0">
              <a:buNone/>
              <a:defRPr lang="x-none"/>
            </a:pPr>
            <a:r>
              <a:rPr lang="x-none" sz="2400"/>
              <a:t>     5 领袖无法一手包办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400" b="1">
                <a:solidFill>
                  <a:schemeClr val="tx2"/>
                </a:solidFill>
              </a:rPr>
              <a:t>服事向来就不是个人的表演秀，乃是团队的工作。 </a:t>
            </a:r>
          </a:p>
          <a:p>
            <a:pPr>
              <a:buFont typeface="Wingdings" charset="2"/>
              <a:buChar char="Ø"/>
              <a:defRPr lang="x-none"/>
            </a:pPr>
            <a:endParaRPr lang="x-none" sz="2400" b="1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x-none"/>
            </a:pPr>
            <a:r>
              <a:rPr lang="x-none" sz="2400" b="1">
                <a:solidFill>
                  <a:schemeClr val="tx2"/>
                </a:solidFill>
              </a:rPr>
              <a:t>亚伦和户珥是委身且积极进取的祷告同伴，他们准备随时投入并帮助他们的领袖，使其成为神所计划的样式，因为： 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400" b="1">
                <a:solidFill>
                  <a:srgbClr val="994806"/>
                </a:solidFill>
              </a:rPr>
              <a:t>他们看到需要，他们抓住机会，他们分享胜利！</a:t>
            </a:r>
          </a:p>
          <a:p>
            <a:pPr>
              <a:buFont typeface="Wingdings" charset="2"/>
              <a:buChar char="Ø"/>
              <a:defRPr lang="x-none"/>
            </a:pPr>
            <a:endParaRPr lang="x-none" sz="2400" b="1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x-none"/>
            </a:pPr>
            <a:r>
              <a:rPr lang="x-none" sz="2400" b="1">
                <a:solidFill>
                  <a:schemeClr val="tx2"/>
                </a:solidFill>
              </a:rPr>
              <a:t>这正是当今教会领袖所需要的帮助。</a:t>
            </a:r>
            <a:r>
              <a:rPr lang="x-none" sz="2400" b="1">
                <a:solidFill>
                  <a:srgbClr val="994806"/>
                </a:solidFill>
              </a:rPr>
              <a:t>我们所能给予领袖的最大支持，就是为他们祷告！</a:t>
            </a:r>
          </a:p>
          <a:p>
            <a:pPr>
              <a:buFont typeface="Wingdings" charset="2"/>
              <a:buChar char="Ø"/>
              <a:defRPr lang="x-none"/>
            </a:pPr>
            <a:r>
              <a:rPr lang="x-none" sz="2400" b="1">
                <a:solidFill>
                  <a:schemeClr val="tx2"/>
                </a:solidFill>
              </a:rPr>
              <a:t>忠心为一个人恒久的祷告，是最宝贵的，最有果效的爱的礼物。 </a:t>
            </a:r>
          </a:p>
          <a:p>
            <a:pPr marL="0" indent="0">
              <a:buNone/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600"/>
          </a:p>
          <a:p>
            <a:pPr>
              <a:defRPr lang="x-none"/>
            </a:pPr>
            <a:endParaRPr lang="x-none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YAAAAFAAAAAQAAAAEAAAABAAAAAAAAAAAAAAAAAAAAAAAAAAkAAAACAAAAAQAAAAEAAAAAAAAAAAAAAAAAAAAAAAAADQAAAAQAAAABAAAAAQAAAAAAAAAAAAAAAAAAAAAAAAARAAAABQAAAAEAAAABAAAAAAAAAAAAAAAAAAAAAAAAABUAAAAHAAAAAQAAAAEAAAAAAAAAAAAAAAAAAAAAAAAAGQAAAAgAAAABAAAAAQAAAAAAAAAAAAAAAAAAAAAAAAA="/>
      </p:ext>
    </p:ext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为教会和牧者代祷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dirty="0">
                <a:solidFill>
                  <a:schemeClr val="accent1"/>
                </a:solidFill>
              </a:rPr>
              <a:t>讨论： 为什么为教会和牧者守望重要？</a:t>
            </a:r>
            <a:r>
              <a:rPr lang="en-US" altLang="zh-CN" dirty="0">
                <a:solidFill>
                  <a:schemeClr val="accent1"/>
                </a:solidFill>
              </a:rPr>
              <a:t>Or Qs </a:t>
            </a:r>
          </a:p>
          <a:p>
            <a:pPr marL="0" indent="0">
              <a:buNone/>
              <a:defRPr lang="zh-cn"/>
            </a:pPr>
            <a:r>
              <a:rPr lang="zh-CN" altLang="en-US" dirty="0">
                <a:solidFill>
                  <a:schemeClr val="accent1"/>
                </a:solidFill>
              </a:rPr>
              <a:t> 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3600" b="1" dirty="0">
                <a:solidFill>
                  <a:schemeClr val="accent6"/>
                </a:solidFill>
              </a:rPr>
              <a:t> </a:t>
            </a:r>
            <a:endParaRPr lang="zh-cn" sz="3600" b="1" dirty="0">
              <a:solidFill>
                <a:schemeClr val="accent6"/>
              </a:solidFill>
            </a:endParaRPr>
          </a:p>
          <a:p>
            <a:pPr>
              <a:defRPr lang="zh-cn"/>
            </a:pPr>
            <a:endParaRPr lang="en-us" sz="24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为教会和牧者代祷</a:t>
            </a:r>
            <a:r>
              <a:rPr lang="en-US" altLang="zh-CN" sz="3000" b="1" dirty="0">
                <a:solidFill>
                  <a:schemeClr val="accent2"/>
                </a:solidFill>
              </a:rPr>
              <a:t>- </a:t>
            </a:r>
            <a:r>
              <a:rPr lang="zh-CN" altLang="en-US" sz="3000" b="1" dirty="0">
                <a:solidFill>
                  <a:schemeClr val="accent2"/>
                </a:solidFill>
              </a:rPr>
              <a:t>认识教会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740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r>
              <a:rPr lang="en-US" altLang="zh-CN" sz="2000" dirty="0"/>
              <a:t>【</a:t>
            </a:r>
            <a:r>
              <a:rPr lang="zh-CN" altLang="en-US" sz="2000" dirty="0"/>
              <a:t>约</a:t>
            </a:r>
            <a:r>
              <a:rPr lang="en-US" altLang="zh-CN" sz="2000" dirty="0"/>
              <a:t>17:19-23】</a:t>
            </a:r>
            <a:r>
              <a:rPr lang="zh-CN" altLang="en-US" sz="2000" dirty="0"/>
              <a:t>我为他们的缘故，自己分别为圣，叫他们也因真理成圣。</a:t>
            </a:r>
            <a:r>
              <a:rPr lang="zh-CN" altLang="zh-CN" sz="2000" dirty="0"/>
              <a:t>我不但为这些人祈求，也为那些因他们的话信我的人祈求，使他们都合而为一。正如你父在我里面，我在你里面，使他们也在我们里面，叫世人可以信你差了我来。你所赐给我的荣耀，我已赐给他们，</a:t>
            </a:r>
            <a:r>
              <a:rPr lang="zh-CN" altLang="zh-CN" sz="2000" dirty="0">
                <a:solidFill>
                  <a:schemeClr val="accent2"/>
                </a:solidFill>
              </a:rPr>
              <a:t>使他们合而为一</a:t>
            </a:r>
            <a:r>
              <a:rPr lang="zh-CN" altLang="zh-CN" sz="2000" dirty="0"/>
              <a:t>，像我们</a:t>
            </a:r>
            <a:r>
              <a:rPr lang="zh-CN" altLang="zh-CN" sz="2000" dirty="0">
                <a:solidFill>
                  <a:schemeClr val="accent2"/>
                </a:solidFill>
              </a:rPr>
              <a:t>合而为一。</a:t>
            </a:r>
            <a:r>
              <a:rPr lang="zh-CN" altLang="zh-CN" sz="2000" dirty="0"/>
              <a:t>我在他们里面，你在我里面，使他们</a:t>
            </a:r>
            <a:r>
              <a:rPr lang="zh-CN" altLang="zh-CN" sz="2000" dirty="0">
                <a:solidFill>
                  <a:schemeClr val="accent2"/>
                </a:solidFill>
              </a:rPr>
              <a:t>完完全全地合而为一</a:t>
            </a:r>
            <a:r>
              <a:rPr lang="zh-CN" altLang="zh-CN" sz="2000" dirty="0"/>
              <a:t>，叫世人知道你差了我来，也知道你爱他们如同爱我一样。</a:t>
            </a: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zh-CN" sz="2000" dirty="0"/>
              <a:t>弗</a:t>
            </a:r>
            <a:r>
              <a:rPr lang="en-US" altLang="zh-CN" sz="2000" dirty="0"/>
              <a:t>4:3 </a:t>
            </a:r>
            <a:r>
              <a:rPr lang="zh-CN" altLang="zh-CN" sz="2000" dirty="0"/>
              <a:t>用和平彼此联络，竭力保守圣灵所赐</a:t>
            </a:r>
            <a:r>
              <a:rPr lang="zh-CN" altLang="zh-CN" sz="2000" dirty="0">
                <a:solidFill>
                  <a:schemeClr val="accent2"/>
                </a:solidFill>
              </a:rPr>
              <a:t>合而为一</a:t>
            </a:r>
            <a:r>
              <a:rPr lang="zh-CN" altLang="zh-CN" sz="2000" dirty="0"/>
              <a:t>的心。</a:t>
            </a: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en-US" altLang="zh-CN" sz="2000" dirty="0"/>
              <a:t>【</a:t>
            </a:r>
            <a:r>
              <a:rPr lang="zh-CN" altLang="zh-CN" sz="2000" dirty="0"/>
              <a:t>马太福音</a:t>
            </a:r>
            <a:r>
              <a:rPr lang="en-US" altLang="zh-CN" sz="2000" dirty="0"/>
              <a:t> 16:18-19 】</a:t>
            </a:r>
            <a:r>
              <a:rPr lang="zh-CN" altLang="zh-CN" sz="2000" dirty="0"/>
              <a:t>我还告诉你，你是彼得，我要把我的教会建造在这磐石上；阴间的权柄不能胜过他。我要把</a:t>
            </a:r>
            <a:r>
              <a:rPr lang="zh-CN" altLang="zh-CN" sz="2000" dirty="0">
                <a:solidFill>
                  <a:schemeClr val="accent2"/>
                </a:solidFill>
              </a:rPr>
              <a:t>天国的钥匙</a:t>
            </a:r>
            <a:r>
              <a:rPr lang="zh-CN" altLang="zh-CN" sz="2000" dirty="0"/>
              <a:t>给你，凡你在地上所捆绑的，在天上也要捆绑；凡你在地上所释放的，在天上也要释放。</a:t>
            </a: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endParaRPr lang="zh-CN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zh-CN" sz="2000" dirty="0"/>
              <a:t>弗</a:t>
            </a:r>
            <a:r>
              <a:rPr lang="en-US" altLang="zh-CN" sz="2000" dirty="0"/>
              <a:t>1:22-23 </a:t>
            </a:r>
            <a:r>
              <a:rPr lang="zh-CN" altLang="zh-CN" sz="2000" dirty="0"/>
              <a:t>又将万有服在他的脚下，使</a:t>
            </a:r>
            <a:r>
              <a:rPr lang="zh-CN" altLang="zh-CN" sz="2000" dirty="0">
                <a:solidFill>
                  <a:schemeClr val="accent2"/>
                </a:solidFill>
              </a:rPr>
              <a:t>他为教会作万有之首</a:t>
            </a:r>
            <a:r>
              <a:rPr lang="zh-CN" altLang="zh-CN" sz="2000" dirty="0"/>
              <a:t>。</a:t>
            </a:r>
            <a:r>
              <a:rPr lang="en-US" altLang="zh-CN" sz="2000" dirty="0"/>
              <a:t>23 </a:t>
            </a:r>
            <a:r>
              <a:rPr lang="zh-CN" altLang="zh-CN" sz="2000" dirty="0">
                <a:solidFill>
                  <a:schemeClr val="accent2"/>
                </a:solidFill>
              </a:rPr>
              <a:t>教会是他的身体</a:t>
            </a:r>
            <a:r>
              <a:rPr lang="zh-CN" altLang="zh-CN" sz="2000" dirty="0"/>
              <a:t>，是那充满万有者</a:t>
            </a:r>
            <a:r>
              <a:rPr lang="zh-CN" altLang="zh-CN" sz="2000" dirty="0">
                <a:solidFill>
                  <a:schemeClr val="accent2"/>
                </a:solidFill>
              </a:rPr>
              <a:t>所充满的。</a:t>
            </a:r>
            <a:br>
              <a:rPr lang="en-US" altLang="zh-CN" sz="2000" dirty="0">
                <a:solidFill>
                  <a:schemeClr val="accent2"/>
                </a:solidFill>
              </a:rPr>
            </a:br>
            <a:endParaRPr lang="zh-CN" altLang="zh-CN" sz="2000" dirty="0">
              <a:solidFill>
                <a:schemeClr val="accent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br>
              <a:rPr lang="en-US" altLang="zh-CN" sz="1800" dirty="0"/>
            </a:br>
            <a:endParaRPr lang="zh-cn" sz="1800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8669195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20041001182901955.gif">
            <a:extLst>
              <a:ext uri="{FF2B5EF4-FFF2-40B4-BE49-F238E27FC236}">
                <a16:creationId xmlns:a16="http://schemas.microsoft.com/office/drawing/2014/main" id="{159AADC7-C6D1-39EC-A77F-4686691A3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0"/>
            <a:ext cx="33575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EC8FA065-2562-F0E6-7418-91A02072B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2657"/>
            <a:ext cx="8532440" cy="61926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3000" dirty="0">
                <a:solidFill>
                  <a:schemeClr val="accent1"/>
                </a:solidFill>
              </a:rPr>
              <a:t>坐在宝座上圣洁羔羊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3000" dirty="0">
                <a:solidFill>
                  <a:schemeClr val="accent1"/>
                </a:solidFill>
              </a:rPr>
              <a:t>我们俯伏敬拜你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3000" dirty="0">
                <a:solidFill>
                  <a:schemeClr val="accent1"/>
                </a:solidFill>
              </a:rPr>
              <a:t>昔在今在以后永在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3000" dirty="0">
                <a:solidFill>
                  <a:schemeClr val="accent1"/>
                </a:solidFill>
              </a:rPr>
              <a:t>唯有你是全能真神</a:t>
            </a:r>
            <a:endParaRPr lang="en-US" altLang="zh-CN" sz="3000" dirty="0">
              <a:solidFill>
                <a:schemeClr val="accent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altLang="zh-CN" sz="3000" dirty="0">
              <a:solidFill>
                <a:schemeClr val="accent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3000" dirty="0">
                <a:solidFill>
                  <a:schemeClr val="accent1"/>
                </a:solidFill>
              </a:rPr>
              <a:t>坐在宝座上尊贵羔羊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3000" dirty="0">
                <a:solidFill>
                  <a:schemeClr val="accent1"/>
                </a:solidFill>
              </a:rPr>
              <a:t>我们俯伏敬拜你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3000" dirty="0">
                <a:solidFill>
                  <a:schemeClr val="accent1"/>
                </a:solidFill>
              </a:rPr>
              <a:t>颂赞尊贵荣耀权势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3000" dirty="0">
                <a:solidFill>
                  <a:schemeClr val="accent1"/>
                </a:solidFill>
              </a:rPr>
              <a:t>都归给你直到永远</a:t>
            </a:r>
            <a:endParaRPr lang="en-US" altLang="zh-CN" sz="3000" dirty="0">
              <a:solidFill>
                <a:schemeClr val="accent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altLang="zh-CN" sz="2800" dirty="0">
              <a:solidFill>
                <a:schemeClr val="accent1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2800" dirty="0">
                <a:solidFill>
                  <a:schemeClr val="accent1"/>
                </a:solidFill>
              </a:rPr>
              <a:t>万王之王</a:t>
            </a:r>
            <a:r>
              <a:rPr lang="en-US" altLang="zh-CN" sz="2800" dirty="0">
                <a:solidFill>
                  <a:schemeClr val="accent1"/>
                </a:solidFill>
              </a:rPr>
              <a:t>,</a:t>
            </a:r>
            <a:r>
              <a:rPr lang="zh-CN" altLang="zh-CN" sz="2800" dirty="0">
                <a:solidFill>
                  <a:schemeClr val="accent1"/>
                </a:solidFill>
              </a:rPr>
              <a:t>万主之主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2800" dirty="0">
                <a:solidFill>
                  <a:schemeClr val="accent1"/>
                </a:solidFill>
              </a:rPr>
              <a:t>唯有你配得敬拜和尊崇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2800" dirty="0">
                <a:solidFill>
                  <a:schemeClr val="accent1"/>
                </a:solidFill>
              </a:rPr>
              <a:t>万王之王</a:t>
            </a:r>
            <a:r>
              <a:rPr lang="en-US" altLang="zh-CN" sz="2800" dirty="0">
                <a:solidFill>
                  <a:schemeClr val="accent1"/>
                </a:solidFill>
              </a:rPr>
              <a:t>,</a:t>
            </a:r>
            <a:r>
              <a:rPr lang="zh-CN" altLang="zh-CN" sz="2800" dirty="0">
                <a:solidFill>
                  <a:schemeClr val="accent1"/>
                </a:solidFill>
              </a:rPr>
              <a:t>万主之主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zh-CN" sz="2800" dirty="0">
                <a:solidFill>
                  <a:schemeClr val="accent1"/>
                </a:solidFill>
              </a:rPr>
              <a:t>我们高举你圣名直到永远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zh-CN" altLang="zh-CN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zh-CN" altLang="en-US" dirty="0"/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462610E-1037-AE3D-F908-B21D34BDC0EF}"/>
              </a:ext>
            </a:extLst>
          </p:cNvPr>
          <p:cNvSpPr txBox="1">
            <a:spLocks/>
          </p:cNvSpPr>
          <p:nvPr/>
        </p:nvSpPr>
        <p:spPr>
          <a:xfrm>
            <a:off x="5786438" y="6215063"/>
            <a:ext cx="3143250" cy="434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坐在宝座上圣洁羔羊    </a:t>
            </a:r>
          </a:p>
        </p:txBody>
      </p:sp>
    </p:spTree>
    <p:custDataLst>
      <p:tags r:id="rId1"/>
    </p:custDataLst>
  </p:cSld>
  <p:clrMapOvr>
    <a:masterClrMapping/>
  </p:clrMapOvr>
  <p:transition advTm="64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为教会和牧者代祷</a:t>
            </a:r>
            <a:r>
              <a:rPr lang="en-US" altLang="zh-CN" sz="3000" b="1" dirty="0">
                <a:solidFill>
                  <a:schemeClr val="accent2"/>
                </a:solidFill>
              </a:rPr>
              <a:t>- </a:t>
            </a:r>
            <a:r>
              <a:rPr lang="zh-CN" altLang="en-US" sz="3000" b="1" dirty="0">
                <a:solidFill>
                  <a:schemeClr val="accent2"/>
                </a:solidFill>
              </a:rPr>
              <a:t>联与教会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4018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/>
              <a:t>联与基督身体的重要性  </a:t>
            </a:r>
            <a:endParaRPr lang="en-US" altLang="zh-CN" sz="2000" dirty="0"/>
          </a:p>
          <a:p>
            <a:pPr marL="0" indent="0">
              <a:buNone/>
              <a:defRPr lang="zh-cn"/>
            </a:pPr>
            <a:endParaRPr lang="en-US" altLang="zh-CN" sz="2000" dirty="0"/>
          </a:p>
          <a:p>
            <a:pPr>
              <a:defRPr lang="zh-cn"/>
            </a:pPr>
            <a:r>
              <a:rPr lang="en-US" altLang="zh-CN" sz="2000" b="1" dirty="0">
                <a:solidFill>
                  <a:schemeClr val="accent6"/>
                </a:solidFill>
              </a:rPr>
              <a:t>S </a:t>
            </a:r>
            <a:r>
              <a:rPr lang="zh-CN" altLang="en-US" sz="2000" b="1" dirty="0">
                <a:solidFill>
                  <a:schemeClr val="accent6"/>
                </a:solidFill>
              </a:rPr>
              <a:t>时间 </a:t>
            </a:r>
            <a:r>
              <a:rPr lang="zh-CN" altLang="en-US" sz="2000" dirty="0"/>
              <a:t>服事敬拜的体会： 在肢体当中（团契小组的重要性），体会观察上帝的心意和工作，更容易预备歌曲和体验到上帝的心意。 </a:t>
            </a:r>
            <a:endParaRPr lang="en-US" altLang="zh-CN" sz="2000" dirty="0"/>
          </a:p>
          <a:p>
            <a:pPr>
              <a:defRPr lang="zh-cn"/>
            </a:pPr>
            <a:endParaRPr lang="en-US" altLang="zh-CN" sz="2000" dirty="0"/>
          </a:p>
          <a:p>
            <a:pPr>
              <a:defRPr lang="zh-cn"/>
            </a:pPr>
            <a:r>
              <a:rPr lang="en-US" altLang="zh-CN" sz="2000" b="1" dirty="0">
                <a:solidFill>
                  <a:schemeClr val="accent6"/>
                </a:solidFill>
              </a:rPr>
              <a:t>S </a:t>
            </a:r>
            <a:r>
              <a:rPr lang="zh-CN" altLang="en-US" sz="2000" b="1" dirty="0">
                <a:solidFill>
                  <a:schemeClr val="accent6"/>
                </a:solidFill>
              </a:rPr>
              <a:t>时间  </a:t>
            </a:r>
            <a:r>
              <a:rPr lang="zh-CN" altLang="en-US" sz="2000" dirty="0"/>
              <a:t>独立性小团体的“敬拜</a:t>
            </a:r>
            <a:r>
              <a:rPr lang="en-US" altLang="zh-CN" sz="2000" dirty="0"/>
              <a:t>Z</a:t>
            </a:r>
            <a:r>
              <a:rPr lang="zh-CN" altLang="en-US" sz="2000" dirty="0"/>
              <a:t>” </a:t>
            </a:r>
            <a:endParaRPr lang="en-US" altLang="zh-CN" sz="2000" dirty="0"/>
          </a:p>
          <a:p>
            <a:pPr>
              <a:defRPr lang="zh-cn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541496889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28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2800" b="1" dirty="0">
                <a:solidFill>
                  <a:schemeClr val="accent2"/>
                </a:solidFill>
              </a:rPr>
              <a:t>为教会和牧者代祷 的大能！不止联结</a:t>
            </a:r>
            <a:endParaRPr lang="zh-cn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29"/>
            <a:ext cx="7998460" cy="55987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/>
              <a:t>为教会和牧者守望的代祷者，站在一个集体的</a:t>
            </a:r>
            <a:r>
              <a:rPr lang="en-US" altLang="zh-CN" sz="2000" dirty="0"/>
              <a:t>(corporate prayers)</a:t>
            </a:r>
            <a:r>
              <a:rPr lang="zh-CN" altLang="en-US" sz="2000" dirty="0"/>
              <a:t>，</a:t>
            </a:r>
            <a:r>
              <a:rPr lang="zh-CN" altLang="en-US" sz="2000" b="1" dirty="0">
                <a:solidFill>
                  <a:schemeClr val="accent2"/>
                </a:solidFill>
              </a:rPr>
              <a:t>更高的位置上</a:t>
            </a:r>
            <a:r>
              <a:rPr lang="zh-CN" altLang="en-US" sz="2000" dirty="0"/>
              <a:t>，为教会向宝座上的神呼求。</a:t>
            </a: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en-US" altLang="zh-CN" sz="2000" b="1" dirty="0">
                <a:solidFill>
                  <a:schemeClr val="accent1"/>
                </a:solidFill>
              </a:rPr>
              <a:t>Corporate Prayer and Corporate Worship</a:t>
            </a:r>
            <a:r>
              <a:rPr lang="en-US" altLang="zh-CN" sz="2000" dirty="0"/>
              <a:t>. </a:t>
            </a:r>
            <a:r>
              <a:rPr lang="zh-CN" altLang="en-US" sz="2000" dirty="0"/>
              <a:t>近年的思考和体会。</a:t>
            </a: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/>
              <a:t>是并且超越了为“众圣徒”呼求，是为基督身体的合一，教会彰显主的荣耀，集体性地彰显福音的荣耀。</a:t>
            </a: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en-US" altLang="zh-CN" sz="2000" dirty="0"/>
              <a:t>14 </a:t>
            </a:r>
            <a:r>
              <a:rPr lang="zh-CN" altLang="zh-CN" sz="2000" dirty="0"/>
              <a:t>因此，</a:t>
            </a:r>
            <a:r>
              <a:rPr lang="zh-CN" altLang="zh-CN" sz="2000" dirty="0">
                <a:solidFill>
                  <a:schemeClr val="accent1"/>
                </a:solidFill>
              </a:rPr>
              <a:t>我在父面前屈膝</a:t>
            </a:r>
            <a:r>
              <a:rPr lang="zh-CN" altLang="zh-CN" sz="2000" dirty="0"/>
              <a:t>，</a:t>
            </a:r>
            <a:r>
              <a:rPr lang="en-US" altLang="zh-CN" sz="2000" dirty="0"/>
              <a:t>15 </a:t>
            </a:r>
            <a:r>
              <a:rPr lang="zh-CN" altLang="zh-CN" sz="2000" dirty="0"/>
              <a:t>（</a:t>
            </a:r>
            <a:r>
              <a:rPr lang="zh-CN" altLang="zh-CN" sz="2000" dirty="0">
                <a:solidFill>
                  <a:schemeClr val="accent1"/>
                </a:solidFill>
              </a:rPr>
              <a:t>天上地上的各（或作</a:t>
            </a:r>
            <a:r>
              <a:rPr lang="en-US" altLang="zh-CN" sz="2000" dirty="0">
                <a:solidFill>
                  <a:schemeClr val="accent1"/>
                </a:solidFill>
              </a:rPr>
              <a:t>“</a:t>
            </a:r>
            <a:r>
              <a:rPr lang="zh-CN" altLang="zh-CN" sz="2000" dirty="0">
                <a:solidFill>
                  <a:schemeClr val="accent1"/>
                </a:solidFill>
              </a:rPr>
              <a:t>全</a:t>
            </a:r>
            <a:r>
              <a:rPr lang="en-US" altLang="zh-CN" sz="2000" dirty="0">
                <a:solidFill>
                  <a:schemeClr val="accent1"/>
                </a:solidFill>
              </a:rPr>
              <a:t>”</a:t>
            </a:r>
            <a:r>
              <a:rPr lang="zh-CN" altLang="zh-CN" sz="2000" dirty="0">
                <a:solidFill>
                  <a:schemeClr val="accent1"/>
                </a:solidFill>
              </a:rPr>
              <a:t>）家，都是从他得名）</a:t>
            </a:r>
            <a:r>
              <a:rPr lang="zh-CN" altLang="zh-CN" sz="2000" dirty="0"/>
              <a:t>，</a:t>
            </a:r>
            <a:r>
              <a:rPr lang="en-US" altLang="zh-CN" sz="2000" dirty="0"/>
              <a:t>16 </a:t>
            </a:r>
            <a:r>
              <a:rPr lang="zh-CN" altLang="zh-CN" sz="2000" dirty="0"/>
              <a:t>求他按着他丰盛的荣耀，藉着他的灵，叫你们心里的力量刚强起来。</a:t>
            </a:r>
            <a:r>
              <a:rPr lang="en-US" altLang="zh-CN" sz="2000" dirty="0"/>
              <a:t>17 </a:t>
            </a:r>
            <a:r>
              <a:rPr lang="zh-CN" altLang="zh-CN" sz="2000" dirty="0"/>
              <a:t>使基督因你们的信，住在你们心里，叫你们的爱心有根有基，</a:t>
            </a:r>
            <a:r>
              <a:rPr lang="en-US" altLang="zh-CN" sz="2000" dirty="0"/>
              <a:t>18 </a:t>
            </a:r>
            <a:r>
              <a:rPr lang="zh-CN" altLang="zh-CN" sz="2000" dirty="0">
                <a:solidFill>
                  <a:schemeClr val="accent1"/>
                </a:solidFill>
              </a:rPr>
              <a:t>能以和众圣徒一同明白</a:t>
            </a:r>
            <a:r>
              <a:rPr lang="zh-CN" altLang="zh-CN" sz="2000" dirty="0"/>
              <a:t>基督的爱是何等长阔高深；</a:t>
            </a:r>
            <a:r>
              <a:rPr lang="en-US" altLang="zh-CN" sz="2000" dirty="0"/>
              <a:t>19 </a:t>
            </a:r>
            <a:r>
              <a:rPr lang="zh-CN" altLang="zh-CN" sz="2000" dirty="0"/>
              <a:t>并知道这爱是过于人所能测度的，便叫</a:t>
            </a:r>
            <a:r>
              <a:rPr lang="en-US" altLang="zh-CN" sz="2000" dirty="0"/>
              <a:t>  </a:t>
            </a:r>
            <a:r>
              <a:rPr lang="zh-CN" altLang="zh-CN" sz="2000" dirty="0">
                <a:solidFill>
                  <a:schemeClr val="accent1"/>
                </a:solidFill>
              </a:rPr>
              <a:t>神一切所充满的，充满了你们。</a:t>
            </a:r>
            <a:r>
              <a:rPr lang="zh-CN" altLang="zh-CN" sz="2000" dirty="0"/>
              <a:t>「和合本」弗</a:t>
            </a:r>
            <a:r>
              <a:rPr lang="en-US" altLang="zh-CN" sz="2000" dirty="0"/>
              <a:t>3:14-19</a:t>
            </a:r>
          </a:p>
          <a:p>
            <a:pPr>
              <a:buFont typeface="Wingdings" charset="2"/>
              <a:buChar char="Ø"/>
              <a:defRPr lang="zh-cn"/>
            </a:pPr>
            <a:endParaRPr lang="zh-CN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/>
              <a:t>合一的 “</a:t>
            </a:r>
            <a:r>
              <a:rPr lang="en-US" altLang="zh-CN" sz="2000" dirty="0"/>
              <a:t>1+1&gt; N” </a:t>
            </a:r>
            <a:r>
              <a:rPr lang="zh-CN" altLang="en-US" sz="2000" dirty="0"/>
              <a:t>的力量和大能，</a:t>
            </a:r>
            <a:r>
              <a:rPr lang="zh-CN" altLang="en-US" sz="2000" dirty="0">
                <a:solidFill>
                  <a:schemeClr val="accent1"/>
                </a:solidFill>
              </a:rPr>
              <a:t>教会集体荣耀的彰显，作为基督的身体胜过阴间和死亡的权势。  </a:t>
            </a:r>
            <a:br>
              <a:rPr lang="en-US" altLang="zh-CN" sz="2000" dirty="0"/>
            </a:br>
            <a:endParaRPr lang="zh-cn" sz="2000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8208688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为教会和牧者代祷</a:t>
            </a:r>
            <a:r>
              <a:rPr lang="en-US" altLang="zh-CN" sz="3000" b="1" dirty="0">
                <a:solidFill>
                  <a:schemeClr val="accent2"/>
                </a:solidFill>
              </a:rPr>
              <a:t>- </a:t>
            </a:r>
            <a:r>
              <a:rPr lang="zh-CN" altLang="en-US" sz="3000" b="1" dirty="0">
                <a:solidFill>
                  <a:schemeClr val="accent2"/>
                </a:solidFill>
              </a:rPr>
              <a:t>教会秩序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29"/>
            <a:ext cx="7998460" cy="59556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r>
              <a:rPr lang="en-US" altLang="zh-CN" sz="2000" dirty="0"/>
              <a:t> </a:t>
            </a:r>
            <a:r>
              <a:rPr lang="zh-CN" altLang="en-US" sz="1800" b="1" dirty="0">
                <a:solidFill>
                  <a:schemeClr val="accent1"/>
                </a:solidFill>
              </a:rPr>
              <a:t>权柄与秩序： </a:t>
            </a:r>
            <a:endParaRPr lang="en-US" altLang="zh-CN" sz="1800" b="1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en-US" sz="1800" dirty="0"/>
              <a:t> </a:t>
            </a:r>
            <a:r>
              <a:rPr lang="en-US" altLang="zh-CN" sz="1800" dirty="0"/>
              <a:t> </a:t>
            </a:r>
          </a:p>
          <a:p>
            <a:pPr marL="0" indent="0">
              <a:buNone/>
              <a:defRPr lang="zh-cn"/>
            </a:pPr>
            <a:r>
              <a:rPr lang="en-US" altLang="zh-CN" sz="1800" dirty="0"/>
              <a:t>1 </a:t>
            </a:r>
            <a:r>
              <a:rPr lang="zh-CN" altLang="en-US" sz="1800" dirty="0"/>
              <a:t>我们的本性中没有顺服，正如堕落的本性不愿敬拜神。</a:t>
            </a:r>
            <a:endParaRPr lang="en-US" altLang="zh-CN" sz="1800" dirty="0"/>
          </a:p>
          <a:p>
            <a:pPr marL="0" indent="0">
              <a:buNone/>
              <a:defRPr lang="zh-cn"/>
            </a:pPr>
            <a:endParaRPr lang="en-US" altLang="zh-CN" sz="1800" dirty="0"/>
          </a:p>
          <a:p>
            <a:pPr marL="0" indent="0">
              <a:buNone/>
              <a:defRPr lang="zh-cn"/>
            </a:pPr>
            <a:r>
              <a:rPr lang="en-US" altLang="zh-CN" sz="1800" dirty="0"/>
              <a:t>2  </a:t>
            </a:r>
            <a:r>
              <a:rPr lang="zh-CN" altLang="en-US" sz="1800" dirty="0"/>
              <a:t>尊重带下顺服： </a:t>
            </a:r>
            <a:endParaRPr lang="en-US" altLang="zh-CN" sz="1800" dirty="0"/>
          </a:p>
          <a:p>
            <a:pPr marL="0" indent="0">
              <a:buNone/>
              <a:defRPr lang="zh-cn"/>
            </a:pPr>
            <a:r>
              <a:rPr lang="en-US" altLang="zh-CN" sz="1800" dirty="0"/>
              <a:t>    </a:t>
            </a:r>
            <a:r>
              <a:rPr lang="en-US" altLang="zh-CN" sz="1800" dirty="0">
                <a:solidFill>
                  <a:schemeClr val="accent3">
                    <a:lumMod val="75000"/>
                  </a:schemeClr>
                </a:solidFill>
              </a:rPr>
              <a:t>《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</a:rPr>
              <a:t>荣耀的帮助者</a:t>
            </a:r>
            <a:r>
              <a:rPr lang="en-US" altLang="zh-CN" sz="1800" dirty="0">
                <a:solidFill>
                  <a:schemeClr val="accent3">
                    <a:lumMod val="75000"/>
                  </a:schemeClr>
                </a:solidFill>
              </a:rPr>
              <a:t>》</a:t>
            </a:r>
            <a:r>
              <a:rPr lang="zh-CN" altLang="en-US" sz="1800" dirty="0">
                <a:solidFill>
                  <a:schemeClr val="accent3">
                    <a:lumMod val="75000"/>
                  </a:schemeClr>
                </a:solidFill>
              </a:rPr>
              <a:t>： </a:t>
            </a:r>
            <a:endParaRPr lang="en-US" altLang="zh-CN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1800" dirty="0"/>
              <a:t>      1 </a:t>
            </a:r>
            <a:r>
              <a:rPr lang="zh-CN" altLang="en-US" sz="1800" dirty="0"/>
              <a:t>不尊重丈夫就是不尊重主。 不信主的丈夫也是权柄。绝对的顺服</a:t>
            </a:r>
            <a:endParaRPr lang="en-US" altLang="zh-CN" sz="1800" dirty="0"/>
          </a:p>
          <a:p>
            <a:pPr marL="0" indent="0">
              <a:buNone/>
              <a:defRPr lang="zh-cn"/>
            </a:pPr>
            <a:r>
              <a:rPr lang="en-US" altLang="zh-CN" sz="1800" dirty="0"/>
              <a:t>      2 </a:t>
            </a:r>
            <a:r>
              <a:rPr lang="zh-CN" altLang="en-US" sz="1800" dirty="0"/>
              <a:t>不践行义务，顺服丈夫，就使神的道被毁谤。</a:t>
            </a:r>
            <a:endParaRPr lang="en-US" altLang="zh-CN" sz="1800" dirty="0"/>
          </a:p>
          <a:p>
            <a:pPr marL="0" indent="0">
              <a:buNone/>
              <a:defRPr lang="zh-cn"/>
            </a:pPr>
            <a:endParaRPr lang="en-US" altLang="zh-CN" sz="18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1800" dirty="0"/>
              <a:t>袁大同弟兄讲的例子： </a:t>
            </a:r>
            <a:endParaRPr lang="en-US" altLang="zh-CN" sz="18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1800" dirty="0"/>
          </a:p>
          <a:p>
            <a:pPr marL="457200" indent="-457200">
              <a:buAutoNum type="arabicPlain"/>
              <a:defRPr lang="zh-cn"/>
            </a:pPr>
            <a:r>
              <a:rPr lang="en-US" altLang="zh-CN" sz="1800" b="1" dirty="0">
                <a:solidFill>
                  <a:schemeClr val="accent6"/>
                </a:solidFill>
              </a:rPr>
              <a:t>S </a:t>
            </a:r>
            <a:r>
              <a:rPr lang="zh-CN" altLang="en-US" sz="1800" b="1" dirty="0">
                <a:solidFill>
                  <a:schemeClr val="accent6"/>
                </a:solidFill>
              </a:rPr>
              <a:t>时间 </a:t>
            </a:r>
            <a:r>
              <a:rPr lang="zh-CN" altLang="en-US" sz="1800" dirty="0"/>
              <a:t>教育部官员邀请他的老师到校参加盛大校庆。</a:t>
            </a:r>
            <a:endParaRPr lang="en-US" altLang="zh-CN" sz="1800" dirty="0"/>
          </a:p>
          <a:p>
            <a:pPr>
              <a:defRPr lang="zh-cn"/>
            </a:pPr>
            <a:r>
              <a:rPr lang="zh-CN" altLang="en-US" sz="1800" dirty="0"/>
              <a:t>谁错了？ </a:t>
            </a:r>
            <a:endParaRPr lang="en-US" altLang="zh-CN" sz="1800" dirty="0"/>
          </a:p>
          <a:p>
            <a:pPr marL="0" indent="0">
              <a:buNone/>
              <a:defRPr lang="zh-cn"/>
            </a:pPr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en-US" sz="1800" dirty="0"/>
              <a:t>在什么环境和体系中，就按照什么样的权柄和秩序型。</a:t>
            </a:r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en-US" sz="1800" dirty="0">
                <a:solidFill>
                  <a:schemeClr val="accent1"/>
                </a:solidFill>
              </a:rPr>
              <a:t>与年龄，资历，能力，恩赐，经验，谁更有道理无关。（在教会中也是的） </a:t>
            </a:r>
            <a:endParaRPr lang="en-US" altLang="zh-CN" sz="18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  <a:defRPr lang="zh-cn"/>
            </a:pPr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en-US" altLang="zh-CN" sz="1800" b="1" dirty="0">
                <a:solidFill>
                  <a:schemeClr val="accent6"/>
                </a:solidFill>
              </a:rPr>
              <a:t>S </a:t>
            </a:r>
            <a:r>
              <a:rPr lang="zh-CN" altLang="en-US" sz="1800" b="1" dirty="0">
                <a:solidFill>
                  <a:schemeClr val="accent6"/>
                </a:solidFill>
              </a:rPr>
              <a:t>时间 </a:t>
            </a:r>
            <a:r>
              <a:rPr lang="zh-CN" altLang="en-US" sz="1800" dirty="0"/>
              <a:t>瓦实提皇后的例子： </a:t>
            </a:r>
            <a:r>
              <a:rPr lang="en-US" altLang="zh-CN" sz="1800" dirty="0"/>
              <a:t>“</a:t>
            </a:r>
            <a:r>
              <a:rPr lang="zh-CN" altLang="en-US" sz="1800" dirty="0"/>
              <a:t>以后王后这事必传到众妇人的耳中，</a:t>
            </a:r>
            <a:r>
              <a:rPr lang="en-US" altLang="zh-CN" sz="1800" dirty="0"/>
              <a:t>…….</a:t>
            </a:r>
            <a:r>
              <a:rPr lang="zh-CN" altLang="en-US" sz="1800" dirty="0"/>
              <a:t>她们就藐视自己的丈夫</a:t>
            </a:r>
            <a:r>
              <a:rPr lang="en-US" altLang="zh-CN" sz="1800" dirty="0"/>
              <a:t>……”</a:t>
            </a:r>
          </a:p>
          <a:p>
            <a:pPr marL="0" indent="0">
              <a:buNone/>
              <a:defRPr lang="zh-cn"/>
            </a:pP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zh-CN" altLang="en-US" sz="2000" dirty="0"/>
              <a:t>  </a:t>
            </a: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 marL="0" indent="0">
              <a:buNone/>
              <a:defRPr lang="zh-cn"/>
            </a:pPr>
            <a:r>
              <a:rPr lang="en-US" altLang="zh-CN" sz="2000" dirty="0"/>
              <a:t>       </a:t>
            </a: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br>
              <a:rPr lang="en-US" altLang="zh-CN" sz="1800" dirty="0"/>
            </a:br>
            <a:endParaRPr lang="zh-cn" sz="1800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4002194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为教会和牧者代祷</a:t>
            </a:r>
            <a:r>
              <a:rPr lang="en-US" altLang="zh-CN" sz="3000" b="1" dirty="0">
                <a:solidFill>
                  <a:schemeClr val="accent2"/>
                </a:solidFill>
              </a:rPr>
              <a:t>- </a:t>
            </a:r>
            <a:r>
              <a:rPr lang="zh-CN" altLang="en-US" sz="3000" b="1" dirty="0">
                <a:solidFill>
                  <a:schemeClr val="accent2"/>
                </a:solidFill>
              </a:rPr>
              <a:t>教会秩序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000" dirty="0"/>
              <a:t>3  </a:t>
            </a:r>
            <a:r>
              <a:rPr lang="zh-CN" altLang="en-US" sz="2000" dirty="0"/>
              <a:t>哥林多前书</a:t>
            </a:r>
            <a:r>
              <a:rPr lang="en-US" altLang="zh-CN" sz="2000" dirty="0"/>
              <a:t>14:40 </a:t>
            </a:r>
            <a:r>
              <a:rPr lang="zh-CN" altLang="en-US" sz="2000" dirty="0">
                <a:solidFill>
                  <a:schemeClr val="accent1"/>
                </a:solidFill>
              </a:rPr>
              <a:t>凡事都要规规矩矩的按着次序行。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zh-CN" altLang="en-US" sz="2000" dirty="0"/>
              <a:t>这是比较直接指明次序的经文。圣经告诉我们，上帝给每一件事情  都定下次序。</a:t>
            </a:r>
            <a:r>
              <a:rPr lang="zh-CN" altLang="en-US" sz="2000" dirty="0">
                <a:solidFill>
                  <a:schemeClr val="accent2"/>
                </a:solidFill>
              </a:rPr>
              <a:t>上帝在创造万物的时候也是有次序地造的。</a:t>
            </a:r>
            <a:r>
              <a:rPr lang="zh-CN" altLang="en-US" sz="2000" dirty="0"/>
              <a:t>所以，基督徒无论做什么事情，都要先清楚这件事的次序应该怎样，然后</a:t>
            </a:r>
            <a:r>
              <a:rPr lang="zh-CN" altLang="en-US" sz="2000" dirty="0">
                <a:solidFill>
                  <a:schemeClr val="accent2"/>
                </a:solidFill>
              </a:rPr>
              <a:t>按照次序进行。”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en-US" sz="2000" dirty="0">
                <a:solidFill>
                  <a:schemeClr val="accent2"/>
                </a:solidFill>
              </a:rPr>
              <a:t>教会应是这种最高秩序的彰显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en-US" sz="2000" b="1" dirty="0">
                <a:solidFill>
                  <a:schemeClr val="accent2"/>
                </a:solidFill>
              </a:rPr>
              <a:t>因为只有这样，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en-US" sz="2000" b="1" dirty="0">
                <a:solidFill>
                  <a:schemeClr val="accent2"/>
                </a:solidFill>
              </a:rPr>
              <a:t>才能带下在“顺服，尊荣，秩序和爱（感恩）”里面的代祷。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en-US" sz="2000" b="1" dirty="0">
                <a:solidFill>
                  <a:schemeClr val="accent2"/>
                </a:solidFill>
              </a:rPr>
              <a:t>才是有能力的，合神心意的。 </a:t>
            </a:r>
            <a:br>
              <a:rPr lang="en-US" altLang="zh-CN" sz="2000" b="1" dirty="0"/>
            </a:br>
            <a:endParaRPr lang="zh-cn" sz="2000" b="1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4130464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代祷者的特征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24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400" b="1" dirty="0">
                <a:solidFill>
                  <a:schemeClr val="accent1"/>
                </a:solidFill>
              </a:rPr>
              <a:t>讨论时间： 问题 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en-US" altLang="zh-CN" sz="2400" b="1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400" dirty="0"/>
              <a:t>为教会和牧者守望的代祷者，应该具有什么特征？ </a:t>
            </a:r>
            <a:br>
              <a:rPr lang="en-US" altLang="zh-CN" sz="2400" dirty="0"/>
            </a:br>
            <a:endParaRPr lang="zh-cn" sz="2400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4586446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5759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代祷者的特征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845821"/>
            <a:ext cx="7998460" cy="57423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/>
              <a:t>一  认同</a:t>
            </a:r>
            <a:r>
              <a:rPr lang="zh-CN" altLang="en-US" sz="2000" dirty="0">
                <a:solidFill>
                  <a:schemeClr val="accent1"/>
                </a:solidFill>
              </a:rPr>
              <a:t>。</a:t>
            </a:r>
            <a:r>
              <a:rPr lang="en-US" altLang="zh-CN" sz="2000" dirty="0"/>
              <a:t> </a:t>
            </a:r>
            <a:r>
              <a:rPr lang="zh-CN" altLang="en-US" sz="2000" dirty="0"/>
              <a:t>蒙召的代祷者，对代祷的对象</a:t>
            </a:r>
            <a:r>
              <a:rPr lang="zh-CN" altLang="en-US" sz="2000" b="1" dirty="0">
                <a:solidFill>
                  <a:schemeClr val="accent2"/>
                </a:solidFill>
              </a:rPr>
              <a:t>有强烈的认同感和同理心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en-US" altLang="zh-CN" sz="2000" dirty="0"/>
              <a:t>==》 </a:t>
            </a:r>
            <a:r>
              <a:rPr lang="zh-CN" altLang="en-US" sz="2000" dirty="0">
                <a:solidFill>
                  <a:schemeClr val="accent1"/>
                </a:solidFill>
              </a:rPr>
              <a:t>与神共情 （</a:t>
            </a:r>
            <a:r>
              <a:rPr lang="zh-CN" altLang="en-US" sz="2000" b="1" dirty="0">
                <a:solidFill>
                  <a:schemeClr val="accent1"/>
                </a:solidFill>
              </a:rPr>
              <a:t>来自圣灵“分享”的工作，操练和浸泡的积累，对真切祷告的回应）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/>
              <a:t> </a:t>
            </a:r>
            <a:r>
              <a:rPr lang="zh-CN" altLang="en-US" sz="2000" dirty="0">
                <a:solidFill>
                  <a:schemeClr val="accent1"/>
                </a:solidFill>
              </a:rPr>
              <a:t>认同是一种态度。共情是一种能力。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前者：无论我是否能体会理解，我都认可你的境遇和感受。认可你这个个体。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认可牧者。认可教会。不代表观点完全一致，但表示接纳和尊重。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r>
              <a:rPr lang="zh-CN" altLang="en-US" sz="2000" dirty="0">
                <a:solidFill>
                  <a:schemeClr val="accent2"/>
                </a:solidFill>
              </a:rPr>
              <a:t>后者：</a:t>
            </a:r>
            <a:r>
              <a:rPr lang="en-US" altLang="zh-CN" sz="2000" dirty="0">
                <a:solidFill>
                  <a:schemeClr val="accent2"/>
                </a:solidFill>
              </a:rPr>
              <a:t>Empathy</a:t>
            </a:r>
            <a:r>
              <a:rPr lang="zh-CN" altLang="en-US" sz="2000" dirty="0">
                <a:solidFill>
                  <a:schemeClr val="accent2"/>
                </a:solidFill>
              </a:rPr>
              <a:t>是一个心理学名词，是一种能够感受被分析者感受的能力，也是一种心理分析的技术和产生心理分析治愈效果的重要条件。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r>
              <a:rPr lang="zh-CN" altLang="en-US" sz="2000" dirty="0">
                <a:solidFill>
                  <a:schemeClr val="accent2"/>
                </a:solidFill>
              </a:rPr>
              <a:t>共情远远不只是一个单一的概念或技能。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r>
              <a:rPr lang="zh-CN" altLang="en-US" sz="2000" dirty="0">
                <a:solidFill>
                  <a:schemeClr val="accent2"/>
                </a:solidFill>
              </a:rPr>
              <a:t>指的是一种能深入他人主观世界，了解其感受的能力。</a:t>
            </a:r>
            <a:endParaRPr lang="en-US" altLang="zh-CN" sz="2000" dirty="0">
              <a:solidFill>
                <a:schemeClr val="accent2"/>
              </a:solidFill>
            </a:endParaRPr>
          </a:p>
          <a:p>
            <a:r>
              <a:rPr lang="zh-CN" altLang="en-US" sz="2000" dirty="0">
                <a:solidFill>
                  <a:schemeClr val="accent2"/>
                </a:solidFill>
              </a:rPr>
              <a:t>正确地了解当事人内在的主观世界，就好像是你自己的世界，</a:t>
            </a:r>
            <a:r>
              <a:rPr lang="zh-CN" altLang="en-US" sz="2000" b="1" dirty="0">
                <a:solidFill>
                  <a:schemeClr val="accent2"/>
                </a:solidFill>
              </a:rPr>
              <a:t>但是没有丧失这‘好像’的特质。</a:t>
            </a:r>
            <a:endParaRPr lang="en-US" altLang="zh-CN" sz="2000" b="1" dirty="0">
              <a:solidFill>
                <a:schemeClr val="accent2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3239699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3000" b="1" dirty="0">
                <a:solidFill>
                  <a:schemeClr val="accent2"/>
                </a:solidFill>
              </a:rPr>
              <a:t>代祷者的特征：认同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845820"/>
            <a:ext cx="79984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en-US" altLang="zh-CN" dirty="0">
                <a:solidFill>
                  <a:schemeClr val="accent6"/>
                </a:solidFill>
              </a:rPr>
              <a:t>S</a:t>
            </a:r>
            <a:r>
              <a:rPr lang="zh-CN" altLang="en-US" dirty="0">
                <a:solidFill>
                  <a:schemeClr val="accent6"/>
                </a:solidFill>
              </a:rPr>
              <a:t>时间：共情与认同 </a:t>
            </a:r>
            <a:endParaRPr lang="en-US" altLang="zh-CN" dirty="0">
              <a:solidFill>
                <a:schemeClr val="accent6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en-US" altLang="zh-CN" sz="2000" dirty="0"/>
              <a:t>1 </a:t>
            </a:r>
            <a:r>
              <a:rPr lang="zh-CN" altLang="en-US" sz="2000" dirty="0">
                <a:solidFill>
                  <a:schemeClr val="accent6"/>
                </a:solidFill>
              </a:rPr>
              <a:t>东航事件的故事</a:t>
            </a:r>
            <a:r>
              <a:rPr lang="zh-CN" altLang="en-US" sz="2000" dirty="0"/>
              <a:t>： 迷路。与上帝的情感交集（灵魂 ，迷失，死亡 福音）。</a:t>
            </a: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zh-CN" altLang="en-US" sz="2000" dirty="0"/>
              <a:t> </a:t>
            </a: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000" dirty="0"/>
              <a:t>     2 </a:t>
            </a:r>
            <a:r>
              <a:rPr lang="zh-CN" altLang="en-US" sz="2000" dirty="0">
                <a:solidFill>
                  <a:schemeClr val="accent6"/>
                </a:solidFill>
              </a:rPr>
              <a:t>同一个以色列</a:t>
            </a:r>
            <a:r>
              <a:rPr lang="zh-CN" altLang="en-US" sz="2000" dirty="0"/>
              <a:t>，不同版本的故事：共情会在集体敬拜和祷告中由圣灵带领来释放运行。即所谓的“</a:t>
            </a:r>
            <a:r>
              <a:rPr lang="zh-CN" altLang="en-US" sz="2000" dirty="0">
                <a:solidFill>
                  <a:schemeClr val="accent1"/>
                </a:solidFill>
              </a:rPr>
              <a:t>同感一灵</a:t>
            </a:r>
            <a:r>
              <a:rPr lang="zh-CN" altLang="en-US" sz="2000" dirty="0"/>
              <a:t>”的奥秘： </a:t>
            </a:r>
            <a:r>
              <a:rPr lang="zh-CN" altLang="en-US" sz="2000" dirty="0">
                <a:solidFill>
                  <a:schemeClr val="accent2"/>
                </a:solidFill>
              </a:rPr>
              <a:t>神释放自己对某一心意或情感的运行和水流</a:t>
            </a:r>
            <a:r>
              <a:rPr lang="zh-CN" altLang="en-US" sz="2000" dirty="0"/>
              <a:t>在聚会的大多数人里面。带领者是否敏锐很重要。</a:t>
            </a:r>
            <a:r>
              <a:rPr lang="en-US" altLang="zh-CN" sz="2000" dirty="0"/>
              <a:t>Can you catch it? </a:t>
            </a:r>
          </a:p>
          <a:p>
            <a:pPr marL="0" indent="0">
              <a:buNone/>
              <a:defRPr lang="zh-cn"/>
            </a:pPr>
            <a:r>
              <a:rPr lang="en-US" altLang="zh-CN" sz="2000" dirty="0"/>
              <a:t>                 </a:t>
            </a: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 哀哭，很深的悲伤和悔改：莫名的忧伤。 </a:t>
            </a:r>
            <a:endParaRPr lang="en-US" altLang="zh-CN" sz="2000" dirty="0"/>
          </a:p>
          <a:p>
            <a:pPr marL="0" indent="0">
              <a:buNone/>
              <a:defRPr lang="zh-cn"/>
            </a:pP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000" dirty="0"/>
              <a:t>                 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 </a:t>
            </a:r>
            <a:r>
              <a:rPr lang="zh-CN" altLang="en-US" sz="2000" dirty="0">
                <a:solidFill>
                  <a:schemeClr val="accent1"/>
                </a:solidFill>
              </a:rPr>
              <a:t>与神的心相撞的时刻，</a:t>
            </a:r>
            <a:r>
              <a:rPr lang="zh-CN" altLang="en-US" sz="2000" dirty="0"/>
              <a:t>圣灵带下集体性合一的祷告水流。</a:t>
            </a: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000" dirty="0"/>
              <a:t>                 </a:t>
            </a: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）荣耀，得胜：</a:t>
            </a:r>
            <a:r>
              <a:rPr lang="en-US" altLang="zh-CN" sz="2000" dirty="0"/>
              <a:t>《</a:t>
            </a:r>
            <a:r>
              <a:rPr lang="zh-CN" altLang="en-US" sz="2000" dirty="0"/>
              <a:t>我们欢迎君王降临</a:t>
            </a:r>
            <a:r>
              <a:rPr lang="en-US" altLang="zh-CN" sz="2000" dirty="0"/>
              <a:t>》</a:t>
            </a:r>
            <a:r>
              <a:rPr lang="zh-CN" altLang="en-US" sz="2000" dirty="0"/>
              <a:t>的故事。</a:t>
            </a: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000" dirty="0"/>
              <a:t>    3 </a:t>
            </a:r>
            <a:r>
              <a:rPr lang="en-US" altLang="zh-CN" sz="2000" dirty="0">
                <a:solidFill>
                  <a:schemeClr val="accent6"/>
                </a:solidFill>
              </a:rPr>
              <a:t>IHOP.    </a:t>
            </a:r>
            <a:r>
              <a:rPr lang="zh-CN" altLang="en-US" sz="2000" dirty="0">
                <a:solidFill>
                  <a:schemeClr val="accent6"/>
                </a:solidFill>
              </a:rPr>
              <a:t>开场聚会</a:t>
            </a:r>
            <a:r>
              <a:rPr lang="zh-CN" altLang="en-US" sz="2000" dirty="0"/>
              <a:t>。“</a:t>
            </a:r>
            <a:r>
              <a:rPr lang="zh-CN" altLang="en-US" sz="2000" dirty="0">
                <a:solidFill>
                  <a:schemeClr val="accent6"/>
                </a:solidFill>
              </a:rPr>
              <a:t>因着代祷者的祷告不够的忧伤</a:t>
            </a:r>
            <a:r>
              <a:rPr lang="zh-CN" altLang="en-US" sz="2000" dirty="0"/>
              <a:t>”。 当我迈入被圈住的代祷场地，跪下</a:t>
            </a:r>
            <a:r>
              <a:rPr lang="en-US" altLang="zh-CN" sz="2000" dirty="0"/>
              <a:t>…… </a:t>
            </a:r>
            <a:r>
              <a:rPr lang="zh-CN" altLang="en-US" sz="2000" dirty="0"/>
              <a:t>极其深的忧伤。</a:t>
            </a:r>
            <a:r>
              <a:rPr lang="en-US" altLang="zh-CN" sz="2000" dirty="0"/>
              <a:t>Holly sorrow. Touched</a:t>
            </a:r>
            <a:r>
              <a:rPr lang="zh-CN" altLang="en-US" sz="2000" dirty="0"/>
              <a:t>。 </a:t>
            </a:r>
            <a:r>
              <a:rPr lang="en-US" altLang="zh-CN" sz="2000" dirty="0"/>
              <a:t> </a:t>
            </a:r>
          </a:p>
          <a:p>
            <a:pPr marL="0" indent="0">
              <a:buNone/>
              <a:defRPr lang="zh-cn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思考时间： 圣经中的例子？  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000" dirty="0"/>
              <a:t>  </a:t>
            </a:r>
          </a:p>
          <a:p>
            <a:pPr marL="0" indent="0">
              <a:buNone/>
              <a:defRPr lang="zh-cn"/>
            </a:pPr>
            <a:r>
              <a:rPr lang="en-US" altLang="zh-CN" sz="20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52133079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3000" b="1" dirty="0">
                <a:solidFill>
                  <a:schemeClr val="accent2"/>
                </a:solidFill>
              </a:rPr>
              <a:t>代祷者的特征：认同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29"/>
            <a:ext cx="7998460" cy="53816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圣经中的例子：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000" dirty="0">
                <a:solidFill>
                  <a:schemeClr val="accent1"/>
                </a:solidFill>
              </a:rPr>
              <a:t>1 </a:t>
            </a:r>
            <a:r>
              <a:rPr lang="zh-CN" altLang="en-US" sz="2000" dirty="0">
                <a:solidFill>
                  <a:schemeClr val="accent1"/>
                </a:solidFill>
              </a:rPr>
              <a:t>利未记第十章 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亚伦在两个儿子献“凡火” 被击杀后，和他的其他儿子没有吃赎罪祭，深感自己的不配和悔改。没有因为神的怒火而埋怨神，反而显出悔改的决心，值得我们学习。在意神的心情，感受，喜怒哀乐，胜过自己的损失，痛苦，心情。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000" dirty="0">
                <a:solidFill>
                  <a:schemeClr val="accent1"/>
                </a:solidFill>
              </a:rPr>
              <a:t>2 </a:t>
            </a:r>
            <a:r>
              <a:rPr lang="zh-CN" altLang="en-US" sz="2000" dirty="0">
                <a:solidFill>
                  <a:schemeClr val="accent1"/>
                </a:solidFill>
              </a:rPr>
              <a:t>亚伯拉罕为所多玛的代求： 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既明了神的怜悯恩赐，又触及神的公义和愤怒。敢于挑战，呼求代求，又深明主的心。 </a:t>
            </a:r>
            <a:r>
              <a:rPr lang="zh-CN" altLang="en-US" sz="2000" b="1" dirty="0">
                <a:solidFill>
                  <a:schemeClr val="accent1"/>
                </a:solidFill>
              </a:rPr>
              <a:t>伟大的友情和共情。 </a:t>
            </a:r>
            <a:r>
              <a:rPr lang="zh-CN" altLang="en-US" sz="2000" dirty="0">
                <a:solidFill>
                  <a:schemeClr val="accent1"/>
                </a:solidFill>
              </a:rPr>
              <a:t> </a:t>
            </a:r>
            <a:endParaRPr lang="zh-cn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60899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3000" b="1" dirty="0">
                <a:solidFill>
                  <a:schemeClr val="accent2"/>
                </a:solidFill>
              </a:rPr>
              <a:t>代祷者的特征：认同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29"/>
            <a:ext cx="7998460" cy="574040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/>
              <a:t>一  认同 </a:t>
            </a:r>
            <a:r>
              <a:rPr lang="en-US" altLang="zh-CN" sz="2000" dirty="0"/>
              <a:t> ==》 </a:t>
            </a:r>
            <a:r>
              <a:rPr lang="zh-CN" altLang="en-US" sz="2000" dirty="0">
                <a:solidFill>
                  <a:schemeClr val="accent1"/>
                </a:solidFill>
              </a:rPr>
              <a:t>与神共情 （来自圣灵“分享”的工作，长期操练和浸泡的积累，对真切祷告的回应） 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zh-CN" altLang="en-US" sz="2400" dirty="0"/>
              <a:t>代祷领受的层面（可以向神求问的层面）： </a:t>
            </a:r>
            <a:endParaRPr lang="en-US" altLang="zh-CN" sz="2400" dirty="0"/>
          </a:p>
          <a:p>
            <a:pPr marL="0" indent="0">
              <a:buNone/>
              <a:defRPr lang="zh-cn"/>
            </a:pPr>
            <a:r>
              <a:rPr lang="en-US" altLang="zh-CN" sz="2400" b="1" dirty="0">
                <a:solidFill>
                  <a:schemeClr val="accent1"/>
                </a:solidFill>
              </a:rPr>
              <a:t>ARK   Agreement  Revelation Knowledge </a:t>
            </a:r>
          </a:p>
          <a:p>
            <a:pPr marL="0" indent="0">
              <a:buNone/>
              <a:defRPr lang="zh-cn"/>
            </a:pPr>
            <a:r>
              <a:rPr lang="en-US" altLang="zh-CN" sz="2000" dirty="0"/>
              <a:t>Agreement: </a:t>
            </a:r>
            <a:r>
              <a:rPr lang="zh-CN" altLang="en-US" sz="2000" dirty="0"/>
              <a:t>认同神的话，认同神的属性。祷读，经文祷唱。 </a:t>
            </a:r>
            <a:endParaRPr lang="en-US" altLang="zh-CN" sz="2000" dirty="0"/>
          </a:p>
          <a:p>
            <a:pPr marL="0" indent="0">
              <a:buNone/>
              <a:defRPr lang="zh-cn"/>
            </a:pP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000" dirty="0"/>
              <a:t>Revelation:  </a:t>
            </a:r>
            <a:r>
              <a:rPr lang="zh-CN" altLang="en-US" sz="2000" dirty="0"/>
              <a:t>启示。 求神启示祂自己的</a:t>
            </a:r>
            <a:r>
              <a:rPr lang="zh-CN" altLang="en-US" sz="2000" dirty="0">
                <a:solidFill>
                  <a:schemeClr val="accent1"/>
                </a:solidFill>
              </a:rPr>
              <a:t>情感，心意，看法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000" dirty="0"/>
              <a:t>   </a:t>
            </a:r>
          </a:p>
          <a:p>
            <a:pPr>
              <a:defRPr lang="zh-cn"/>
            </a:pPr>
            <a:r>
              <a:rPr lang="zh-CN" altLang="en-US" sz="2000" dirty="0"/>
              <a:t>神的情感，感受   </a:t>
            </a:r>
            <a:r>
              <a:rPr lang="en-US" altLang="zh-CN" sz="2000" dirty="0"/>
              <a:t>Heart/Emotions/Feelings  </a:t>
            </a:r>
            <a:r>
              <a:rPr lang="zh-CN" altLang="en-US" sz="2000" dirty="0"/>
              <a:t>前面有很多例子</a:t>
            </a: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zh-CN" altLang="en-US" sz="2000" dirty="0"/>
              <a:t>     </a:t>
            </a:r>
            <a:r>
              <a:rPr lang="en-US" altLang="zh-CN" sz="2000" dirty="0">
                <a:solidFill>
                  <a:schemeClr val="accent6"/>
                </a:solidFill>
              </a:rPr>
              <a:t>S</a:t>
            </a:r>
            <a:r>
              <a:rPr lang="zh-CN" altLang="en-US" sz="2000" dirty="0">
                <a:solidFill>
                  <a:schemeClr val="accent6"/>
                </a:solidFill>
              </a:rPr>
              <a:t>时间  神的拓展</a:t>
            </a:r>
            <a:r>
              <a:rPr lang="zh-CN" altLang="en-US" sz="2000" dirty="0"/>
              <a:t>（</a:t>
            </a:r>
            <a:r>
              <a:rPr lang="zh-CN" altLang="en-US" sz="2000" dirty="0">
                <a:solidFill>
                  <a:schemeClr val="accent6"/>
                </a:solidFill>
              </a:rPr>
              <a:t>资格考试面试延期的例子， 同期我的朋友发高烧的的经历</a:t>
            </a:r>
            <a:r>
              <a:rPr lang="zh-CN" altLang="en-US" sz="2000" dirty="0"/>
              <a:t>） </a:t>
            </a:r>
            <a:endParaRPr lang="en-US" altLang="zh-CN" sz="2000" dirty="0"/>
          </a:p>
          <a:p>
            <a:pPr>
              <a:defRPr lang="zh-cn"/>
            </a:pPr>
            <a:r>
              <a:rPr lang="zh-CN" altLang="en-US" sz="2000" dirty="0"/>
              <a:t>心意     </a:t>
            </a:r>
            <a:r>
              <a:rPr lang="en-US" altLang="zh-CN" sz="2000"/>
              <a:t>Mind /Wishes </a:t>
            </a:r>
            <a:endParaRPr lang="en-US" altLang="zh-CN" sz="2000" dirty="0"/>
          </a:p>
          <a:p>
            <a:pPr>
              <a:defRPr lang="zh-cn"/>
            </a:pPr>
            <a:r>
              <a:rPr lang="zh-CN" altLang="en-US" sz="2000" dirty="0"/>
              <a:t>看法     </a:t>
            </a:r>
            <a:r>
              <a:rPr lang="en-US" altLang="zh-CN" sz="2000" dirty="0"/>
              <a:t>Views/ Opinions </a:t>
            </a:r>
          </a:p>
          <a:p>
            <a:pPr>
              <a:defRPr lang="zh-cn"/>
            </a:pPr>
            <a:r>
              <a:rPr lang="zh-CN" altLang="en-US" sz="2000" dirty="0"/>
              <a:t>策略     </a:t>
            </a:r>
            <a:r>
              <a:rPr lang="en-US" altLang="zh-CN" sz="2000" dirty="0"/>
              <a:t>What would you like to do?</a:t>
            </a:r>
          </a:p>
          <a:p>
            <a:pPr>
              <a:defRPr lang="zh-cn"/>
            </a:pP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000" dirty="0"/>
              <a:t>Knowledge: </a:t>
            </a:r>
            <a:r>
              <a:rPr lang="zh-CN" altLang="en-US" sz="2000" dirty="0"/>
              <a:t>我在行动上如何改变，回应？ 具体内容的启示。 </a:t>
            </a:r>
            <a:endParaRPr lang="zh-cn" sz="2000" dirty="0"/>
          </a:p>
        </p:txBody>
      </p:sp>
    </p:spTree>
    <p:extLst>
      <p:ext uri="{BB962C8B-B14F-4D97-AF65-F5344CB8AC3E}">
        <p14:creationId xmlns:p14="http://schemas.microsoft.com/office/powerpoint/2010/main" val="4264651865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3000" b="1" dirty="0">
                <a:solidFill>
                  <a:schemeClr val="accent2"/>
                </a:solidFill>
              </a:rPr>
              <a:t>代祷者的特征：认同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29"/>
            <a:ext cx="7998460" cy="53816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 sz="3200"/>
            </a:pPr>
            <a:endParaRPr lang="en-us" sz="18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/>
              <a:t>一  认同</a:t>
            </a: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思考：如何认同你的教会领袖，与他</a:t>
            </a:r>
            <a:r>
              <a:rPr lang="en-US" altLang="zh-CN" sz="2000" dirty="0">
                <a:solidFill>
                  <a:schemeClr val="accent1"/>
                </a:solidFill>
              </a:rPr>
              <a:t>/</a:t>
            </a:r>
            <a:r>
              <a:rPr lang="zh-CN" altLang="en-US" sz="2000" dirty="0">
                <a:solidFill>
                  <a:schemeClr val="accent1"/>
                </a:solidFill>
              </a:rPr>
              <a:t>他共情？ </a:t>
            </a:r>
            <a:endParaRPr lang="zh-cn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92455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16522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zh-CN" altLang="en-US" sz="3000" b="1" dirty="0">
                <a:solidFill>
                  <a:schemeClr val="accent2"/>
                </a:solidFill>
              </a:rPr>
              <a:t>回顾</a:t>
            </a:r>
            <a:r>
              <a:rPr lang="en-US" altLang="zh-CN" sz="3000" b="1" dirty="0">
                <a:solidFill>
                  <a:schemeClr val="accent2"/>
                </a:solidFill>
              </a:rPr>
              <a:t>2017</a:t>
            </a:r>
            <a:r>
              <a:rPr lang="zh-CN" altLang="en-US" sz="3000" b="1" dirty="0">
                <a:solidFill>
                  <a:schemeClr val="accent2"/>
                </a:solidFill>
              </a:rPr>
              <a:t>内容： </a:t>
            </a:r>
            <a:r>
              <a:rPr lang="x-none" sz="3000" b="1" dirty="0">
                <a:solidFill>
                  <a:schemeClr val="accent2"/>
                </a:solidFill>
              </a:rPr>
              <a:t>代祷者的位置，破口，十字架的爱　</a:t>
            </a:r>
            <a:r>
              <a:rPr lang="x-none" sz="3600" b="1" dirty="0">
                <a:solidFill>
                  <a:schemeClr val="accent2"/>
                </a:solidFill>
              </a:rPr>
              <a:t>　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1993900"/>
            <a:ext cx="7998460" cy="43154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 dirty="0"/>
          </a:p>
          <a:p>
            <a:pPr>
              <a:buFont typeface="Wingdings" charset="2"/>
              <a:buChar char="Ø"/>
              <a:defRPr lang="x-none"/>
            </a:pPr>
            <a:r>
              <a:rPr lang="x-none" b="1" dirty="0">
                <a:solidFill>
                  <a:schemeClr val="accent6"/>
                </a:solidFill>
              </a:rPr>
              <a:t>Ｓ时间1： 败坏的城　　</a:t>
            </a:r>
          </a:p>
          <a:p>
            <a:pPr>
              <a:defRPr lang="x-none"/>
            </a:pPr>
            <a:endParaRPr lang="x-none" sz="24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EAAAAFAAAAAQAAAAEAAAABAAAAAAAAAAAAAAAAAAAAAAAAAA=="/>
      </p:ext>
    </p:ext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2800" b="1" dirty="0">
                <a:solidFill>
                  <a:schemeClr val="accent2"/>
                </a:solidFill>
              </a:rPr>
              <a:t>代祷者的特征：牺牲</a:t>
            </a:r>
            <a:endParaRPr lang="zh-cn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1800" dirty="0"/>
              <a:t>二  牺牲： 十字架的本质，即舍己的爱。 </a:t>
            </a:r>
            <a:endParaRPr lang="en-US" altLang="zh-CN" sz="1800" dirty="0"/>
          </a:p>
          <a:p>
            <a:pPr marL="0" indent="0">
              <a:buNone/>
              <a:defRPr lang="zh-cn"/>
            </a:pPr>
            <a:r>
              <a:rPr lang="en-US" altLang="zh-CN" sz="1800" dirty="0"/>
              <a:t>      </a:t>
            </a:r>
            <a:r>
              <a:rPr lang="zh-CN" altLang="en-US" sz="1800" dirty="0"/>
              <a:t>愿意为被代祷的人付上时间祷告。</a:t>
            </a:r>
            <a:endParaRPr lang="en-US" altLang="zh-CN" sz="1800" dirty="0"/>
          </a:p>
          <a:p>
            <a:pPr marL="0" indent="0">
              <a:buNone/>
              <a:defRPr lang="zh-cn"/>
            </a:pPr>
            <a:endParaRPr lang="en-US" altLang="zh-CN" sz="1800" dirty="0"/>
          </a:p>
          <a:p>
            <a:pPr marL="0" indent="0">
              <a:buNone/>
              <a:defRPr lang="zh-cn"/>
            </a:pPr>
            <a:r>
              <a:rPr lang="en-US" altLang="zh-CN" sz="1800" dirty="0"/>
              <a:t>      </a:t>
            </a:r>
            <a:r>
              <a:rPr lang="en-US" altLang="zh-CN" dirty="0">
                <a:solidFill>
                  <a:schemeClr val="accent6"/>
                </a:solidFill>
              </a:rPr>
              <a:t>S </a:t>
            </a:r>
            <a:r>
              <a:rPr lang="zh-CN" altLang="en-US" dirty="0">
                <a:solidFill>
                  <a:schemeClr val="accent6"/>
                </a:solidFill>
              </a:rPr>
              <a:t>时间</a:t>
            </a:r>
            <a:r>
              <a:rPr lang="en-US" altLang="zh-CN" dirty="0">
                <a:solidFill>
                  <a:schemeClr val="accent6"/>
                </a:solidFill>
              </a:rPr>
              <a:t>:   </a:t>
            </a:r>
          </a:p>
          <a:p>
            <a:pPr marL="0" indent="0">
              <a:buNone/>
              <a:defRPr lang="zh-cn"/>
            </a:pPr>
            <a:r>
              <a:rPr lang="en-US" altLang="zh-CN" sz="2000" dirty="0">
                <a:solidFill>
                  <a:schemeClr val="accent6"/>
                </a:solidFill>
              </a:rPr>
              <a:t>     1 </a:t>
            </a:r>
            <a:r>
              <a:rPr lang="zh-CN" altLang="en-US" sz="2000" dirty="0">
                <a:solidFill>
                  <a:schemeClr val="accent6"/>
                </a:solidFill>
              </a:rPr>
              <a:t>一位姐妹，常常在一边照看着自己的孩子，一边接电话服事人。</a:t>
            </a:r>
            <a:endParaRPr lang="en-US" altLang="zh-CN" sz="2000" dirty="0">
              <a:solidFill>
                <a:schemeClr val="accent6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>
              <a:solidFill>
                <a:schemeClr val="accent6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000" dirty="0">
                <a:solidFill>
                  <a:schemeClr val="accent6"/>
                </a:solidFill>
              </a:rPr>
              <a:t>     2 </a:t>
            </a:r>
            <a:r>
              <a:rPr lang="zh-CN" altLang="en-US" sz="2000" dirty="0">
                <a:solidFill>
                  <a:schemeClr val="accent6"/>
                </a:solidFill>
              </a:rPr>
              <a:t>曾经在肢体最困难的时候来探访，祷告，邀请请到家里吃饭。</a:t>
            </a:r>
            <a:endParaRPr lang="en-US" altLang="zh-CN" sz="2000" dirty="0">
              <a:solidFill>
                <a:schemeClr val="accent6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>
              <a:solidFill>
                <a:schemeClr val="accent6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000" dirty="0">
                <a:solidFill>
                  <a:schemeClr val="accent1"/>
                </a:solidFill>
              </a:rPr>
              <a:t>     </a:t>
            </a:r>
            <a:r>
              <a:rPr lang="zh-CN" altLang="en-US" sz="2000" dirty="0">
                <a:solidFill>
                  <a:schemeClr val="accent1"/>
                </a:solidFill>
              </a:rPr>
              <a:t>你成为别人最大的祝福，使别人看到神荣耀的时刻，往往都是在不经意之间做的一些小事，和一些自然的流露。从来都不是刻意的。温暖了别人，荣耀了神。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000" dirty="0">
                <a:solidFill>
                  <a:schemeClr val="accent1"/>
                </a:solidFill>
              </a:rPr>
              <a:t>     </a:t>
            </a:r>
            <a:r>
              <a:rPr lang="zh-CN" altLang="en-US" sz="2000" dirty="0">
                <a:solidFill>
                  <a:schemeClr val="accent1"/>
                </a:solidFill>
              </a:rPr>
              <a:t>愿意付代价，代表了爱。 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18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18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1800" dirty="0"/>
          </a:p>
          <a:p>
            <a:pPr marL="0" indent="0">
              <a:buNone/>
              <a:defRPr lang="zh-cn"/>
            </a:pPr>
            <a:endParaRPr lang="en-US" altLang="zh-CN" sz="1800" dirty="0"/>
          </a:p>
          <a:p>
            <a:pPr>
              <a:buFont typeface="Wingdings" charset="2"/>
              <a:buChar char="Ø"/>
              <a:defRPr lang="zh-cn"/>
            </a:pPr>
            <a:endParaRPr lang="en-US" altLang="zh-CN" sz="1800" dirty="0"/>
          </a:p>
          <a:p>
            <a:pPr>
              <a:buFont typeface="Wingdings" charset="2"/>
              <a:buChar char="Ø"/>
              <a:defRPr lang="zh-cn"/>
            </a:pPr>
            <a:br>
              <a:rPr lang="en-US" altLang="zh-CN" sz="1800" dirty="0"/>
            </a:br>
            <a:endParaRPr lang="zh-cn" sz="1800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5359825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3600" b="1" dirty="0">
                <a:solidFill>
                  <a:schemeClr val="accent2"/>
                </a:solidFill>
              </a:rPr>
              <a:t>代祷者的特征： 牺牲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 marL="0" indent="0">
              <a:buNone/>
              <a:defRPr lang="zh-cn"/>
            </a:pPr>
            <a:r>
              <a:rPr lang="en-US" altLang="zh-CN" sz="2400" dirty="0">
                <a:solidFill>
                  <a:schemeClr val="accent1"/>
                </a:solidFill>
              </a:rPr>
              <a:t>3 </a:t>
            </a:r>
            <a:r>
              <a:rPr lang="zh-CN" altLang="en-US" sz="2400" dirty="0">
                <a:solidFill>
                  <a:schemeClr val="accent1"/>
                </a:solidFill>
              </a:rPr>
              <a:t>为教会和牧者代祷的时间安排：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400" dirty="0">
                <a:solidFill>
                  <a:schemeClr val="accent1"/>
                </a:solidFill>
              </a:rPr>
              <a:t>         </a:t>
            </a:r>
            <a:r>
              <a:rPr lang="zh-CN" altLang="en-US" sz="2400" dirty="0">
                <a:solidFill>
                  <a:schemeClr val="accent1"/>
                </a:solidFill>
              </a:rPr>
              <a:t>个人的示例：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每日清晨：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400" dirty="0">
                <a:solidFill>
                  <a:schemeClr val="accent1"/>
                </a:solidFill>
              </a:rPr>
              <a:t>           </a:t>
            </a:r>
            <a:r>
              <a:rPr lang="zh-CN" altLang="en-US" sz="2400" dirty="0">
                <a:solidFill>
                  <a:schemeClr val="accent1"/>
                </a:solidFill>
              </a:rPr>
              <a:t>敬拜</a:t>
            </a:r>
            <a:r>
              <a:rPr lang="en-US" altLang="zh-CN" sz="2400" dirty="0">
                <a:solidFill>
                  <a:schemeClr val="accent1"/>
                </a:solidFill>
              </a:rPr>
              <a:t>– </a:t>
            </a:r>
            <a:r>
              <a:rPr lang="zh-CN" altLang="en-US" sz="2400" dirty="0">
                <a:solidFill>
                  <a:schemeClr val="accent1"/>
                </a:solidFill>
              </a:rPr>
              <a:t>读神的话</a:t>
            </a:r>
            <a:r>
              <a:rPr lang="en-US" altLang="zh-CN" sz="2400" dirty="0">
                <a:solidFill>
                  <a:schemeClr val="accent1"/>
                </a:solidFill>
              </a:rPr>
              <a:t>—</a:t>
            </a:r>
            <a:r>
              <a:rPr lang="zh-CN" altLang="en-US" sz="2400" dirty="0">
                <a:solidFill>
                  <a:schemeClr val="accent1"/>
                </a:solidFill>
              </a:rPr>
              <a:t>默想神的话</a:t>
            </a:r>
            <a:r>
              <a:rPr lang="en-US" altLang="zh-CN" sz="2400" dirty="0">
                <a:solidFill>
                  <a:schemeClr val="accent1"/>
                </a:solidFill>
              </a:rPr>
              <a:t> —</a:t>
            </a:r>
            <a:r>
              <a:rPr lang="zh-CN" altLang="en-US" sz="2400" dirty="0">
                <a:solidFill>
                  <a:schemeClr val="accent1"/>
                </a:solidFill>
              </a:rPr>
              <a:t>认罪悔改，洁净</a:t>
            </a:r>
            <a:r>
              <a:rPr lang="en-US" altLang="zh-CN" sz="2400" dirty="0">
                <a:solidFill>
                  <a:schemeClr val="accent1"/>
                </a:solidFill>
              </a:rPr>
              <a:t>—</a:t>
            </a:r>
          </a:p>
          <a:p>
            <a:pPr marL="0" indent="0">
              <a:buNone/>
              <a:defRPr lang="zh-cn"/>
            </a:pPr>
            <a:r>
              <a:rPr lang="en-US" altLang="zh-CN" sz="2400" dirty="0">
                <a:solidFill>
                  <a:schemeClr val="accent1"/>
                </a:solidFill>
              </a:rPr>
              <a:t>           </a:t>
            </a:r>
            <a:r>
              <a:rPr lang="zh-CN" altLang="en-US" sz="2400" dirty="0">
                <a:solidFill>
                  <a:schemeClr val="accent1"/>
                </a:solidFill>
              </a:rPr>
              <a:t>自己与神对齐（为自己祷告）</a:t>
            </a:r>
            <a:r>
              <a:rPr lang="en-US" altLang="zh-CN" sz="2400" dirty="0">
                <a:solidFill>
                  <a:schemeClr val="accent1"/>
                </a:solidFill>
              </a:rPr>
              <a:t>—</a:t>
            </a:r>
            <a:r>
              <a:rPr lang="zh-CN" altLang="en-US" sz="2400" dirty="0">
                <a:solidFill>
                  <a:schemeClr val="accent1"/>
                </a:solidFill>
              </a:rPr>
              <a:t>为</a:t>
            </a:r>
            <a:r>
              <a:rPr lang="en-US" altLang="zh-CN" sz="2400" dirty="0">
                <a:solidFill>
                  <a:schemeClr val="accent1"/>
                </a:solidFill>
              </a:rPr>
              <a:t>JH</a:t>
            </a:r>
            <a:r>
              <a:rPr lang="zh-CN" altLang="en-US" sz="2400" dirty="0">
                <a:solidFill>
                  <a:schemeClr val="accent1"/>
                </a:solidFill>
              </a:rPr>
              <a:t>，牧者，在上权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400" dirty="0">
                <a:solidFill>
                  <a:schemeClr val="accent1"/>
                </a:solidFill>
              </a:rPr>
              <a:t>           </a:t>
            </a:r>
            <a:r>
              <a:rPr lang="zh-CN" altLang="en-US" sz="2400" dirty="0">
                <a:solidFill>
                  <a:schemeClr val="accent1"/>
                </a:solidFill>
              </a:rPr>
              <a:t>者祷告</a:t>
            </a:r>
            <a:r>
              <a:rPr lang="zh-cn" altLang="zh-CN" sz="2400" dirty="0"/>
              <a:t>提前</a:t>
            </a:r>
            <a:r>
              <a:rPr lang="en-us" altLang="zh-CN" sz="2400" dirty="0"/>
              <a:t>2:1-2 </a:t>
            </a:r>
            <a:r>
              <a:rPr lang="en-US" altLang="zh-CN" sz="2400" dirty="0">
                <a:solidFill>
                  <a:schemeClr val="accent1"/>
                </a:solidFill>
              </a:rPr>
              <a:t>—</a:t>
            </a:r>
            <a:r>
              <a:rPr lang="zh-CN" altLang="en-US" sz="2400" dirty="0">
                <a:solidFill>
                  <a:schemeClr val="accent1"/>
                </a:solidFill>
              </a:rPr>
              <a:t>为自己的需要和家人守望</a:t>
            </a:r>
            <a:r>
              <a:rPr lang="en-US" altLang="zh-CN" sz="2400" dirty="0">
                <a:solidFill>
                  <a:schemeClr val="accent1"/>
                </a:solidFill>
              </a:rPr>
              <a:t>—</a:t>
            </a:r>
            <a:r>
              <a:rPr lang="zh-CN" altLang="en-US" sz="2400" dirty="0">
                <a:solidFill>
                  <a:schemeClr val="accent1"/>
                </a:solidFill>
              </a:rPr>
              <a:t>为代祷 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400" dirty="0">
                <a:solidFill>
                  <a:schemeClr val="accent1"/>
                </a:solidFill>
              </a:rPr>
              <a:t>           </a:t>
            </a:r>
            <a:r>
              <a:rPr lang="zh-CN" altLang="en-US" sz="2400" dirty="0">
                <a:solidFill>
                  <a:schemeClr val="accent1"/>
                </a:solidFill>
              </a:rPr>
              <a:t>名单上人守望。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每周固定时间禁食祷告。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参加教会或平台的祷告会和聚会。 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en-US" altLang="zh-CN" sz="2400" dirty="0">
                <a:solidFill>
                  <a:schemeClr val="accent1"/>
                </a:solidFill>
              </a:rPr>
              <a:t>       </a:t>
            </a:r>
          </a:p>
          <a:p>
            <a:pPr marL="0" indent="0">
              <a:buNone/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en-US" sz="2400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5593780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3600" b="1" dirty="0">
                <a:solidFill>
                  <a:schemeClr val="accent2"/>
                </a:solidFill>
              </a:rPr>
              <a:t>代祷者的特征： 权柄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845819"/>
            <a:ext cx="7998460" cy="588391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>
              <a:defRPr lang="zh-cn"/>
            </a:pPr>
            <a:r>
              <a:rPr lang="zh-CN" altLang="en-US" sz="2200" dirty="0"/>
              <a:t>三 权柄  </a:t>
            </a:r>
            <a:r>
              <a:rPr lang="en-US" altLang="zh-CN" sz="2200" dirty="0"/>
              <a:t>Authority </a:t>
            </a:r>
          </a:p>
          <a:p>
            <a:pPr>
              <a:defRPr lang="zh-cn"/>
            </a:pPr>
            <a:endParaRPr lang="en-US" sz="2200" b="1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200" dirty="0">
                <a:solidFill>
                  <a:schemeClr val="accent1"/>
                </a:solidFill>
              </a:rPr>
              <a:t>权柄来自与教会领袖的合一，爱和认可。</a:t>
            </a:r>
            <a:endParaRPr lang="en-US" altLang="zh-CN" sz="2200" dirty="0">
              <a:solidFill>
                <a:schemeClr val="accent1"/>
              </a:solidFill>
            </a:endParaRPr>
          </a:p>
          <a:p>
            <a:pPr>
              <a:defRPr lang="zh-cn"/>
            </a:pPr>
            <a:r>
              <a:rPr lang="en-US" altLang="zh-CN" sz="2200" dirty="0"/>
              <a:t>   </a:t>
            </a:r>
            <a:r>
              <a:rPr lang="zh-CN" altLang="en-US" sz="2200" dirty="0"/>
              <a:t>为教会领袖，不要按照私人意愿，</a:t>
            </a:r>
            <a:r>
              <a:rPr lang="en-US" altLang="zh-CN" sz="2200" dirty="0"/>
              <a:t>uninvitedly </a:t>
            </a:r>
            <a:r>
              <a:rPr lang="zh-CN" altLang="en-US" sz="2200" dirty="0"/>
              <a:t>祷告。</a:t>
            </a:r>
            <a:endParaRPr lang="en-US" altLang="zh-CN" sz="2200" dirty="0"/>
          </a:p>
          <a:p>
            <a:pPr>
              <a:defRPr lang="zh-cn"/>
            </a:pPr>
            <a:r>
              <a:rPr lang="en-US" altLang="zh-CN" sz="2200" dirty="0"/>
              <a:t>   </a:t>
            </a:r>
            <a:r>
              <a:rPr lang="zh-CN" altLang="en-US" sz="2200" dirty="0"/>
              <a:t>常与牧者本人交通，最好能常常一起祷告。</a:t>
            </a:r>
            <a:endParaRPr lang="en-US" altLang="zh-CN" sz="2200" dirty="0"/>
          </a:p>
          <a:p>
            <a:pPr>
              <a:defRPr lang="zh-cn"/>
            </a:pPr>
            <a:r>
              <a:rPr lang="zh-CN" altLang="en-US" sz="2200" dirty="0"/>
              <a:t>   坚立彼此信任的关系很重要。</a:t>
            </a:r>
            <a:endParaRPr lang="en-US" altLang="zh-CN" sz="2200" dirty="0"/>
          </a:p>
          <a:p>
            <a:pPr>
              <a:defRPr lang="zh-cn"/>
            </a:pPr>
            <a:r>
              <a:rPr lang="en-US" altLang="zh-CN" sz="2200" dirty="0"/>
              <a:t>   </a:t>
            </a:r>
            <a:r>
              <a:rPr lang="zh-CN" altLang="en-US" sz="2200" dirty="0"/>
              <a:t>牧者可以安全地与你分享。 </a:t>
            </a:r>
            <a:endParaRPr lang="en-US" altLang="zh-CN" sz="2200" dirty="0"/>
          </a:p>
          <a:p>
            <a:pPr>
              <a:defRPr lang="zh-cn"/>
            </a:pPr>
            <a:r>
              <a:rPr lang="en-US" altLang="zh-CN" sz="2200" dirty="0"/>
              <a:t>   </a:t>
            </a:r>
            <a:r>
              <a:rPr lang="zh-CN" altLang="en-US" sz="2200" dirty="0"/>
              <a:t>最宝贵的是固定参加教会的祷告会。有权柄和恩膏。</a:t>
            </a:r>
            <a:endParaRPr lang="en-US" altLang="zh-CN" sz="2200" dirty="0"/>
          </a:p>
          <a:p>
            <a:pPr>
              <a:defRPr lang="zh-cn"/>
            </a:pPr>
            <a:endParaRPr lang="en-US" altLang="zh-CN" sz="22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200" dirty="0">
                <a:solidFill>
                  <a:schemeClr val="accent1"/>
                </a:solidFill>
              </a:rPr>
              <a:t>权柄来自与神赐予你的拣选，恩膏。（</a:t>
            </a:r>
            <a:r>
              <a:rPr lang="en-US" altLang="zh-CN" sz="2200" dirty="0">
                <a:solidFill>
                  <a:schemeClr val="accent1"/>
                </a:solidFill>
              </a:rPr>
              <a:t>1</a:t>
            </a:r>
            <a:r>
              <a:rPr lang="zh-CN" altLang="en-US" sz="2200" dirty="0">
                <a:solidFill>
                  <a:schemeClr val="accent1"/>
                </a:solidFill>
              </a:rPr>
              <a:t>）对神话语的熟练（</a:t>
            </a:r>
            <a:r>
              <a:rPr lang="en-US" altLang="zh-CN" sz="2200" dirty="0">
                <a:solidFill>
                  <a:schemeClr val="accent1"/>
                </a:solidFill>
              </a:rPr>
              <a:t>2</a:t>
            </a:r>
            <a:r>
              <a:rPr lang="zh-CN" altLang="en-US" sz="2200" dirty="0">
                <a:solidFill>
                  <a:schemeClr val="accent1"/>
                </a:solidFill>
              </a:rPr>
              <a:t>）对主的热爱，尊荣和亲密关系，（</a:t>
            </a:r>
            <a:r>
              <a:rPr lang="en-US" altLang="zh-CN" sz="2200" dirty="0">
                <a:solidFill>
                  <a:schemeClr val="accent1"/>
                </a:solidFill>
              </a:rPr>
              <a:t>3</a:t>
            </a:r>
            <a:r>
              <a:rPr lang="zh-CN" altLang="en-US" sz="2200" dirty="0">
                <a:solidFill>
                  <a:schemeClr val="accent1"/>
                </a:solidFill>
              </a:rPr>
              <a:t>）对圣灵的敏锐能力，（</a:t>
            </a:r>
            <a:r>
              <a:rPr lang="en-US" altLang="zh-CN" sz="2200" dirty="0">
                <a:solidFill>
                  <a:schemeClr val="accent1"/>
                </a:solidFill>
              </a:rPr>
              <a:t>4</a:t>
            </a:r>
            <a:r>
              <a:rPr lang="zh-CN" altLang="en-US" sz="2200" dirty="0">
                <a:solidFill>
                  <a:schemeClr val="accent1"/>
                </a:solidFill>
              </a:rPr>
              <a:t>）生命被破碎的程度。</a:t>
            </a:r>
            <a:endParaRPr lang="en-US" altLang="zh-CN" sz="22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  <a:defRPr lang="zh-cn"/>
            </a:pPr>
            <a:endParaRPr lang="en-US" altLang="zh-CN" sz="22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200" dirty="0">
                <a:solidFill>
                  <a:schemeClr val="accent1"/>
                </a:solidFill>
              </a:rPr>
              <a:t>权柄来自与你所付上的生命的破碎，洗炼和时间的代价。如同主从十字架得来的权柄。</a:t>
            </a:r>
            <a:r>
              <a:rPr lang="en-US" altLang="zh-CN" sz="2200" dirty="0">
                <a:solidFill>
                  <a:schemeClr val="accent6"/>
                </a:solidFill>
              </a:rPr>
              <a:t>S </a:t>
            </a:r>
            <a:r>
              <a:rPr lang="zh-CN" altLang="en-US" sz="2200" dirty="0">
                <a:solidFill>
                  <a:schemeClr val="accent6"/>
                </a:solidFill>
              </a:rPr>
              <a:t>时间  第一次听到 </a:t>
            </a:r>
            <a:r>
              <a:rPr lang="en-US" altLang="zh-CN" sz="2200" dirty="0">
                <a:solidFill>
                  <a:schemeClr val="accent6"/>
                </a:solidFill>
              </a:rPr>
              <a:t>Intercession  </a:t>
            </a:r>
            <a:r>
              <a:rPr lang="zh-CN" altLang="en-US" sz="2200" dirty="0">
                <a:solidFill>
                  <a:schemeClr val="accent6"/>
                </a:solidFill>
              </a:rPr>
              <a:t>这个词。   </a:t>
            </a:r>
            <a:r>
              <a:rPr lang="en-US" altLang="zh-CN" sz="2200" dirty="0">
                <a:solidFill>
                  <a:schemeClr val="accent6"/>
                </a:solidFill>
              </a:rPr>
              <a:t>Pastor Anton’s prophy </a:t>
            </a:r>
            <a:r>
              <a:rPr lang="zh-CN" altLang="en-US" sz="2200" dirty="0">
                <a:solidFill>
                  <a:schemeClr val="accent6"/>
                </a:solidFill>
              </a:rPr>
              <a:t>：</a:t>
            </a:r>
            <a:r>
              <a:rPr lang="en-US" altLang="zh-CN" sz="2200" dirty="0">
                <a:solidFill>
                  <a:schemeClr val="accent6"/>
                </a:solidFill>
              </a:rPr>
              <a:t>Price</a:t>
            </a:r>
            <a:r>
              <a:rPr lang="en-US" altLang="zh-CN" sz="2400" dirty="0">
                <a:solidFill>
                  <a:schemeClr val="accent6"/>
                </a:solidFill>
              </a:rPr>
              <a:t>. 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51834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3000" b="1" dirty="0">
                <a:solidFill>
                  <a:schemeClr val="accent2"/>
                </a:solidFill>
              </a:rPr>
              <a:t>为教会和牧者代祷</a:t>
            </a:r>
            <a:r>
              <a:rPr lang="en-US" altLang="zh-CN" sz="3000" b="1" dirty="0">
                <a:solidFill>
                  <a:schemeClr val="accent2"/>
                </a:solidFill>
              </a:rPr>
              <a:t>-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dirty="0">
                <a:solidFill>
                  <a:schemeClr val="accent1"/>
                </a:solidFill>
              </a:rPr>
              <a:t>讨论时间： </a:t>
            </a:r>
            <a:r>
              <a:rPr lang="en-US" altLang="zh-CN" dirty="0">
                <a:solidFill>
                  <a:schemeClr val="accent1"/>
                </a:solidFill>
              </a:rPr>
              <a:t>Qs </a:t>
            </a:r>
          </a:p>
          <a:p>
            <a:pPr>
              <a:buFont typeface="Wingdings" panose="05000000000000000000" pitchFamily="2" charset="2"/>
              <a:buChar char="Ø"/>
              <a:defRPr lang="zh-cn"/>
            </a:pPr>
            <a:endParaRPr lang="en-US" altLang="zh-CN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dirty="0">
                <a:solidFill>
                  <a:schemeClr val="accent1"/>
                </a:solidFill>
              </a:rPr>
              <a:t>你认为为教会和牧者代祷最大的挑战和困难是什么？  </a:t>
            </a:r>
            <a:r>
              <a:rPr lang="en-US" altLang="zh-CN" dirty="0">
                <a:solidFill>
                  <a:schemeClr val="accent1"/>
                </a:solidFill>
              </a:rPr>
              <a:t>Take Notes </a:t>
            </a:r>
            <a:br>
              <a:rPr lang="en-US" altLang="zh-CN" sz="1800" dirty="0"/>
            </a:br>
            <a:endParaRPr lang="zh-cn" sz="1800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9039025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2400" b="1" dirty="0">
                <a:solidFill>
                  <a:schemeClr val="accent2"/>
                </a:solidFill>
              </a:rPr>
              <a:t>常见拦阻</a:t>
            </a:r>
            <a:r>
              <a:rPr lang="zh-cn" sz="2400" b="1" dirty="0">
                <a:solidFill>
                  <a:schemeClr val="accent2"/>
                </a:solidFill>
              </a:rPr>
              <a:t>：</a:t>
            </a:r>
            <a:br>
              <a:rPr lang="en-US" altLang="zh-CN" sz="2400" b="1" dirty="0">
                <a:solidFill>
                  <a:schemeClr val="accent2"/>
                </a:solidFill>
              </a:rPr>
            </a:br>
            <a:r>
              <a:rPr lang="zh-CN" altLang="en-US" sz="2400" b="1" dirty="0">
                <a:solidFill>
                  <a:schemeClr val="accent2"/>
                </a:solidFill>
              </a:rPr>
              <a:t>除去破口，成为更好的堵破口的人。恢复荣美</a:t>
            </a:r>
            <a:endParaRPr lang="zh-cn" sz="24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29"/>
            <a:ext cx="7998460" cy="55987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000" dirty="0"/>
              <a:t>不同看法和意见的分歧。 批评论断。 </a:t>
            </a:r>
            <a:endParaRPr lang="en-US" altLang="zh-CN" sz="2000" dirty="0"/>
          </a:p>
          <a:p>
            <a:pPr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在不违反真理范围内竭力顺服权柄。 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荣神益人原则（更高，陪别人多走一里路，曲现救国）。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defRPr lang="zh-cn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000" dirty="0"/>
              <a:t>不顺服</a:t>
            </a:r>
            <a:r>
              <a:rPr lang="en-US" altLang="zh-CN" sz="2000" dirty="0"/>
              <a:t>, </a:t>
            </a:r>
            <a:r>
              <a:rPr lang="zh-CN" altLang="en-US" sz="2000" dirty="0"/>
              <a:t>个人的不成熟：抵挡。反弹。 </a:t>
            </a: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原生家庭问题。来自父母或权柄的受伤。能听的耳，谦卑。恢复医治。 内在生活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defRPr lang="zh-cn"/>
            </a:pP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chemeClr val="accent6"/>
                </a:solidFill>
              </a:rPr>
              <a:t>S</a:t>
            </a:r>
            <a:r>
              <a:rPr lang="zh-CN" altLang="en-US" sz="2000" dirty="0">
                <a:solidFill>
                  <a:schemeClr val="accent6"/>
                </a:solidFill>
              </a:rPr>
              <a:t>时间</a:t>
            </a:r>
            <a:r>
              <a:rPr lang="en-US" altLang="zh-CN" sz="2000" dirty="0">
                <a:solidFill>
                  <a:schemeClr val="accent6"/>
                </a:solidFill>
              </a:rPr>
              <a:t>: </a:t>
            </a:r>
            <a:r>
              <a:rPr lang="zh-CN" altLang="en-US" sz="2000" dirty="0">
                <a:solidFill>
                  <a:schemeClr val="accent6"/>
                </a:solidFill>
              </a:rPr>
              <a:t>同工给我技术性的意见，纠结着过往受伤事件。</a:t>
            </a:r>
            <a:endParaRPr lang="en-US" altLang="zh-CN" sz="2000" dirty="0">
              <a:solidFill>
                <a:schemeClr val="accent6"/>
              </a:solidFill>
            </a:endParaRPr>
          </a:p>
          <a:p>
            <a:pPr>
              <a:defRPr lang="zh-cn"/>
            </a:pPr>
            <a:endParaRPr lang="en-US" altLang="zh-CN" sz="20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000" dirty="0"/>
              <a:t>受伤：事件。</a:t>
            </a: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受伤事件的处理。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en-US" altLang="zh-CN" sz="2000" dirty="0">
                <a:solidFill>
                  <a:schemeClr val="accent6"/>
                </a:solidFill>
              </a:rPr>
              <a:t>S</a:t>
            </a:r>
            <a:r>
              <a:rPr lang="zh-CN" altLang="en-US" sz="2000" dirty="0">
                <a:solidFill>
                  <a:schemeClr val="accent6"/>
                </a:solidFill>
              </a:rPr>
              <a:t>时间： 雅歌书</a:t>
            </a:r>
            <a:r>
              <a:rPr lang="en-US" altLang="zh-CN" sz="2000" dirty="0">
                <a:solidFill>
                  <a:schemeClr val="accent6"/>
                </a:solidFill>
              </a:rPr>
              <a:t>1</a:t>
            </a:r>
            <a:r>
              <a:rPr lang="zh-CN" altLang="en-US" sz="2000" dirty="0">
                <a:solidFill>
                  <a:schemeClr val="accent6"/>
                </a:solidFill>
              </a:rPr>
              <a:t>：</a:t>
            </a:r>
            <a:r>
              <a:rPr lang="en-US" altLang="zh-CN" sz="2000" dirty="0">
                <a:solidFill>
                  <a:schemeClr val="accent6"/>
                </a:solidFill>
              </a:rPr>
              <a:t>7-8 </a:t>
            </a:r>
            <a:r>
              <a:rPr lang="zh-CN" altLang="en-US" sz="2000" dirty="0">
                <a:solidFill>
                  <a:schemeClr val="accent6"/>
                </a:solidFill>
              </a:rPr>
              <a:t>想要离开教会的时候</a:t>
            </a:r>
            <a:r>
              <a:rPr lang="en-US" altLang="zh-CN" sz="2000" dirty="0">
                <a:solidFill>
                  <a:schemeClr val="accent6"/>
                </a:solidFill>
              </a:rPr>
              <a:t>…. </a:t>
            </a:r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当面交通，不给魔鬼留地步。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en-US" altLang="zh-CN" sz="2000" dirty="0">
                <a:solidFill>
                  <a:schemeClr val="accent6"/>
                </a:solidFill>
              </a:rPr>
              <a:t>S</a:t>
            </a:r>
            <a:r>
              <a:rPr lang="zh-CN" altLang="en-US" sz="2000" dirty="0">
                <a:solidFill>
                  <a:schemeClr val="accent6"/>
                </a:solidFill>
              </a:rPr>
              <a:t>时间： 两次很长的谈话，艰难却更深一步。</a:t>
            </a:r>
            <a:endParaRPr lang="en-US" altLang="zh-CN" sz="2000" dirty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反省自我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与可信任的出口交通，祷告。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en-US" sz="2000" dirty="0">
                <a:solidFill>
                  <a:schemeClr val="accent1"/>
                </a:solidFill>
              </a:rPr>
              <a:t>即或不然，全然相信神的引领。祂会在环境中引领，处理恢复！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pPr>
              <a:defRPr lang="zh-cn"/>
            </a:pPr>
            <a:endParaRPr lang="en-US" altLang="zh-CN" sz="2200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743768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extLst mod="1">
      <p:ext uri="smNativeData">
        <pr:smNativeData xmlns:pr="pr" xmlns="" val="aOHdWQEAAAAFAAAAAQAAAAEAAAABAAAAAAAAAAAAAAAAAAAAAAAAAA=="/>
      </p:ext>
    </p:ext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为教会和牧者代祷</a:t>
            </a:r>
            <a:r>
              <a:rPr lang="en-US" altLang="zh-CN" sz="3000" b="1" dirty="0">
                <a:solidFill>
                  <a:schemeClr val="accent2"/>
                </a:solidFill>
              </a:rPr>
              <a:t>- 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400" dirty="0"/>
              <a:t>集体敬拜和集体祷告的注意事项：</a:t>
            </a:r>
            <a:endParaRPr lang="en-US" altLang="zh-CN" sz="24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endParaRPr lang="en-US" altLang="zh-CN" sz="2400" dirty="0"/>
          </a:p>
          <a:p>
            <a:pPr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 顺服权柄</a:t>
            </a:r>
            <a:r>
              <a:rPr lang="en-US" altLang="zh-CN" sz="2400" dirty="0">
                <a:solidFill>
                  <a:schemeClr val="accent1"/>
                </a:solidFill>
              </a:rPr>
              <a:t>:  </a:t>
            </a:r>
            <a:r>
              <a:rPr lang="zh-CN" altLang="en-US" sz="2400" dirty="0">
                <a:solidFill>
                  <a:schemeClr val="accent1"/>
                </a:solidFill>
              </a:rPr>
              <a:t>带领者。秩序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跟随圣灵的带领</a:t>
            </a:r>
            <a:r>
              <a:rPr lang="en-US" altLang="zh-CN" sz="2400" dirty="0">
                <a:solidFill>
                  <a:schemeClr val="accent1"/>
                </a:solidFill>
              </a:rPr>
              <a:t> </a:t>
            </a:r>
          </a:p>
          <a:p>
            <a:pPr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接续，简短，击中靶心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“把你想要的告诉神”</a:t>
            </a:r>
            <a:r>
              <a:rPr lang="en-US" altLang="zh-CN" sz="2400" dirty="0">
                <a:solidFill>
                  <a:schemeClr val="accent1"/>
                </a:solidFill>
              </a:rPr>
              <a:t>:  </a:t>
            </a:r>
            <a:r>
              <a:rPr lang="zh-CN" altLang="en-US" sz="2400" dirty="0">
                <a:solidFill>
                  <a:schemeClr val="accent1"/>
                </a:solidFill>
              </a:rPr>
              <a:t>直求</a:t>
            </a:r>
            <a:r>
              <a:rPr lang="en-US" altLang="zh-CN" sz="2400" dirty="0">
                <a:solidFill>
                  <a:schemeClr val="accent1"/>
                </a:solidFill>
              </a:rPr>
              <a:t>~ </a:t>
            </a:r>
          </a:p>
          <a:p>
            <a:pPr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defRPr lang="zh-cn"/>
            </a:pPr>
            <a:r>
              <a:rPr lang="en-US" altLang="zh-CN" sz="2400" dirty="0">
                <a:solidFill>
                  <a:schemeClr val="accent1"/>
                </a:solidFill>
              </a:rPr>
              <a:t>Don’ts:    </a:t>
            </a:r>
            <a:r>
              <a:rPr lang="zh-CN" altLang="en-US" sz="2400" dirty="0">
                <a:solidFill>
                  <a:schemeClr val="accent1"/>
                </a:solidFill>
              </a:rPr>
              <a:t>在公祷中自我情感中心，自我抒发和“讲道式的祷告</a:t>
            </a:r>
            <a:r>
              <a:rPr lang="en-US" altLang="zh-CN" sz="2400" dirty="0">
                <a:solidFill>
                  <a:schemeClr val="accent1"/>
                </a:solidFill>
              </a:rPr>
              <a:t>” </a:t>
            </a:r>
            <a:br>
              <a:rPr lang="en-US" altLang="zh-CN" sz="2400" dirty="0">
                <a:solidFill>
                  <a:schemeClr val="accent1"/>
                </a:solidFill>
              </a:rPr>
            </a:br>
            <a:endParaRPr lang="zh-cn" altLang="zh-CN" sz="2400" dirty="0">
              <a:solidFill>
                <a:schemeClr val="accent1"/>
              </a:solidFill>
            </a:endParaRPr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2055789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 dirty="0">
                <a:solidFill>
                  <a:schemeClr val="accent2"/>
                </a:solidFill>
              </a:rPr>
              <a:t>代祷者：</a:t>
            </a:r>
            <a:r>
              <a:rPr lang="zh-CN" altLang="en-US" sz="3000" b="1" dirty="0">
                <a:solidFill>
                  <a:schemeClr val="accent2"/>
                </a:solidFill>
              </a:rPr>
              <a:t>小节：三个维度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合一，秩序，尊荣，顺服。（对教会）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爱，包容，接纳，饶恕，医治和处理。（对个人</a:t>
            </a:r>
            <a:r>
              <a:rPr lang="en-US" altLang="zh-CN" sz="2400" dirty="0">
                <a:solidFill>
                  <a:schemeClr val="accent1"/>
                </a:solidFill>
              </a:rPr>
              <a:t>; </a:t>
            </a:r>
            <a:r>
              <a:rPr lang="zh-CN" altLang="en-US" sz="2400" dirty="0">
                <a:solidFill>
                  <a:schemeClr val="accent1"/>
                </a:solidFill>
              </a:rPr>
              <a:t>肢体，领袖</a:t>
            </a:r>
            <a:r>
              <a:rPr lang="en-US" altLang="zh-CN" sz="2400" dirty="0">
                <a:solidFill>
                  <a:schemeClr val="accent1"/>
                </a:solidFill>
              </a:rPr>
              <a:t> </a:t>
            </a:r>
            <a:r>
              <a:rPr lang="zh-CN" altLang="en-US" sz="2400" dirty="0">
                <a:solidFill>
                  <a:schemeClr val="accent1"/>
                </a:solidFill>
              </a:rPr>
              <a:t>）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极度渴慕，敬畏和尊荣，亲密关系，“交谈”。</a:t>
            </a:r>
            <a:r>
              <a:rPr lang="en-US" altLang="zh-CN" sz="2400" dirty="0">
                <a:solidFill>
                  <a:schemeClr val="accent1"/>
                </a:solidFill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</a:rPr>
              <a:t>对神）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endParaRPr lang="en-US" altLang="zh-CN" sz="24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sz="2400" dirty="0">
                <a:solidFill>
                  <a:schemeClr val="accent1"/>
                </a:solidFill>
              </a:rPr>
              <a:t>恩膏和领受的问题：  前面权柄处谈到 几点</a:t>
            </a:r>
            <a:r>
              <a:rPr lang="en-US" altLang="zh-CN" sz="2400" dirty="0">
                <a:solidFill>
                  <a:schemeClr val="accent1"/>
                </a:solidFill>
              </a:rPr>
              <a:t>(pt53)~worship, worship, worship.  </a:t>
            </a:r>
            <a:r>
              <a:rPr lang="zh-CN" altLang="en-US" sz="2400" dirty="0">
                <a:solidFill>
                  <a:schemeClr val="accent1"/>
                </a:solidFill>
              </a:rPr>
              <a:t>长期“制造”神同在的氛围。敬拜的生命。一直处在欢迎神，尊荣神的状态和生命当中。 </a:t>
            </a:r>
            <a:br>
              <a:rPr lang="en-US" altLang="zh-CN" sz="2400" dirty="0">
                <a:solidFill>
                  <a:schemeClr val="accent1"/>
                </a:solidFill>
              </a:rPr>
            </a:br>
            <a:endParaRPr lang="zh-cn" sz="2400" dirty="0">
              <a:solidFill>
                <a:schemeClr val="accent1"/>
              </a:solidFill>
            </a:endParaRPr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9958938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altLang="en-US" sz="3000" b="1" dirty="0">
                <a:solidFill>
                  <a:schemeClr val="accent2"/>
                </a:solidFill>
              </a:rPr>
              <a:t>为教会和牧者代祷</a:t>
            </a:r>
            <a:r>
              <a:rPr lang="en-US" altLang="zh-CN" sz="3000" b="1" dirty="0">
                <a:solidFill>
                  <a:schemeClr val="accent2"/>
                </a:solidFill>
              </a:rPr>
              <a:t>-</a:t>
            </a:r>
            <a:endParaRPr lang="zh-cn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altLang="zh-CN" sz="2000" dirty="0"/>
              <a:t> </a:t>
            </a:r>
          </a:p>
          <a:p>
            <a:pPr>
              <a:buFont typeface="Wingdings" charset="2"/>
              <a:buChar char="Ø"/>
              <a:defRPr lang="zh-cn"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  <a:defRPr lang="zh-cn"/>
            </a:pPr>
            <a:r>
              <a:rPr lang="zh-CN" altLang="en-US" dirty="0">
                <a:solidFill>
                  <a:schemeClr val="accent1"/>
                </a:solidFill>
              </a:rPr>
              <a:t>讨论时间： </a:t>
            </a:r>
            <a:r>
              <a:rPr lang="en-US" altLang="zh-CN" dirty="0">
                <a:solidFill>
                  <a:schemeClr val="accent1"/>
                </a:solidFill>
              </a:rPr>
              <a:t>Qs </a:t>
            </a:r>
          </a:p>
          <a:p>
            <a:pPr>
              <a:buFont typeface="Wingdings" panose="05000000000000000000" pitchFamily="2" charset="2"/>
              <a:buChar char="Ø"/>
              <a:defRPr lang="zh-cn"/>
            </a:pPr>
            <a:endParaRPr lang="en-US" altLang="zh-CN" dirty="0">
              <a:solidFill>
                <a:schemeClr val="accent1"/>
              </a:solidFill>
            </a:endParaRPr>
          </a:p>
          <a:p>
            <a:pPr marL="0" indent="0">
              <a:buNone/>
              <a:defRPr lang="zh-cn"/>
            </a:pPr>
            <a:br>
              <a:rPr lang="en-US" altLang="zh-CN" sz="1800" dirty="0"/>
            </a:br>
            <a:endParaRPr lang="zh-cn" sz="1800" dirty="0"/>
          </a:p>
          <a:p>
            <a:pPr>
              <a:defRPr lang="zh-cn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5110655"/>
      </p:ext>
    </p:extLst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EAAAAFAAAAAQAAAAEAAAABAAAAAAAAAAAAAAAAAAAAAAAAAA=="/>
      </p:ext>
    </p:ext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BSBA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4324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200" b="1"/>
              <a:t>代祷的爱</a:t>
            </a:r>
            <a:endParaRPr lang="zh-cn" sz="32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4QMAAGA2AADQJgAAAAAAAA=="/>
              </a:ext>
            </a:extLst>
          </p:cNvSpPr>
          <p:nvPr>
            <p:ph type="body" idx="1"/>
          </p:nvPr>
        </p:nvSpPr>
        <p:spPr>
          <a:xfrm>
            <a:off x="840740" y="630555"/>
            <a:ext cx="7998460" cy="56788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Arial" pitchFamily="2" charset="0"/>
              <a:buChar char="•"/>
              <a:defRPr lang="zh-cn"/>
            </a:pPr>
            <a:r>
              <a:rPr lang="zh-cn" sz="2000" dirty="0"/>
              <a:t>歌罗西式的十项祈求：</a:t>
            </a:r>
            <a:r>
              <a:rPr lang="zh-cn" sz="2000" b="1" dirty="0">
                <a:solidFill>
                  <a:srgbClr val="963634"/>
                </a:solidFill>
              </a:rPr>
              <a:t>歌罗西</a:t>
            </a:r>
            <a:r>
              <a:rPr lang="en-us" sz="2000" b="1" dirty="0">
                <a:solidFill>
                  <a:srgbClr val="963634"/>
                </a:solidFill>
              </a:rPr>
              <a:t>1</a:t>
            </a:r>
            <a:r>
              <a:rPr lang="zh-cn" sz="2000" b="1" dirty="0">
                <a:solidFill>
                  <a:srgbClr val="963634"/>
                </a:solidFill>
              </a:rPr>
              <a:t>：</a:t>
            </a:r>
            <a:r>
              <a:rPr lang="en-us" sz="2000" b="1" dirty="0">
                <a:solidFill>
                  <a:srgbClr val="963634"/>
                </a:solidFill>
              </a:rPr>
              <a:t>9-11</a:t>
            </a:r>
            <a:r>
              <a:rPr lang="zh-cn" sz="2000" b="1" dirty="0">
                <a:solidFill>
                  <a:srgbClr val="963634"/>
                </a:solidFill>
              </a:rPr>
              <a:t>。 五项启示。 五项祝福。 </a:t>
            </a:r>
          </a:p>
          <a:p>
            <a:pPr>
              <a:defRPr lang="zh-cn"/>
            </a:pPr>
            <a:r>
              <a:rPr lang="zh-cn" sz="2000" b="1" dirty="0">
                <a:solidFill>
                  <a:srgbClr val="963634"/>
                </a:solidFill>
              </a:rPr>
              <a:t>经文： 因此、我们自从听见的日子、也就为你们不住的祷告祈求、愿你们在一切属灵的智慧悟性上、满心知道　神的旨意．照他荣耀的权能、得以在各样的力上加力、好叫你们凡事欢欢喜喜的忍耐宽容。</a:t>
            </a:r>
          </a:p>
          <a:p>
            <a:pPr>
              <a:defRPr lang="zh-cn"/>
            </a:pPr>
            <a:endParaRPr lang="zh-cn" sz="2000" b="1" dirty="0">
              <a:solidFill>
                <a:srgbClr val="963634"/>
              </a:solidFill>
            </a:endParaRPr>
          </a:p>
          <a:p>
            <a:pPr>
              <a:defRPr lang="zh-cn"/>
            </a:pPr>
            <a:endParaRPr lang="zh-cn" sz="2000" b="1" dirty="0">
              <a:solidFill>
                <a:srgbClr val="963634"/>
              </a:solidFill>
            </a:endParaRPr>
          </a:p>
          <a:p>
            <a:pPr>
              <a:defRPr lang="zh-cn"/>
            </a:pPr>
            <a:endParaRPr lang="en-us" sz="2400" b="1" dirty="0"/>
          </a:p>
        </p:txBody>
      </p:sp>
      <p:pic>
        <p:nvPicPr>
          <p:cNvPr id="4" name="Picture 2" descr="C:\Users\weizhang\Desktop\Redocn_2012060209541396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D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YQcAAJcNAABxMwAAMCo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99515" y="2209165"/>
            <a:ext cx="7162800" cy="46488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IAAAAFAAAAAAAAAAEAAAABAAAAAAAAAAAAAAAAAAAAAAAAAAkAAAABAAAAAQAAAAEAAAAAAAAAAAAAAAAAAAAAAAAA"/>
      </p:ext>
    </p:ext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>
                <a:solidFill>
                  <a:schemeClr val="tx2"/>
                </a:solidFill>
              </a:rPr>
              <a:t>代祷的爱：</a:t>
            </a:r>
            <a:r>
              <a:rPr lang="zh-cn" sz="3600" b="1">
                <a:solidFill>
                  <a:srgbClr val="60497A"/>
                </a:solidFill>
              </a:rPr>
              <a:t>歌罗西式的十项祈求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wwQAAGA2AADQJgAAAAAAAA=="/>
              </a:ext>
            </a:extLst>
          </p:cNvSpPr>
          <p:nvPr>
            <p:ph type="body" idx="1"/>
          </p:nvPr>
        </p:nvSpPr>
        <p:spPr>
          <a:xfrm>
            <a:off x="840740" y="774065"/>
            <a:ext cx="7998460" cy="55352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sz="2400"/>
              <a:t>  </a:t>
            </a:r>
            <a:endParaRPr lang="zh-cn" sz="2600"/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启示</a:t>
            </a:r>
            <a:r>
              <a:rPr lang="en-us" sz="2400" b="1">
                <a:solidFill>
                  <a:schemeClr val="tx2"/>
                </a:solidFill>
              </a:rPr>
              <a:t>1</a:t>
            </a:r>
            <a:r>
              <a:rPr lang="zh-cn" sz="2400" b="1">
                <a:solidFill>
                  <a:schemeClr val="tx2"/>
                </a:solidFill>
              </a:rPr>
              <a:t>：祈求神启示自己的旨意，在他们的里面。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  <a:defRPr lang="zh-cn"/>
            </a:pPr>
            <a:r>
              <a:rPr lang="zh-cn" sz="2400" b="1">
                <a:solidFill>
                  <a:schemeClr val="accent2"/>
                </a:solidFill>
              </a:rPr>
              <a:t>     “满心知道神的旨意”</a:t>
            </a:r>
            <a:endParaRPr lang="en-us" sz="2400" b="1">
              <a:solidFill>
                <a:schemeClr val="accent2"/>
              </a:solidFill>
            </a:endParaRP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chemeClr val="tx2"/>
                </a:solidFill>
              </a:rPr>
              <a:t>       </a:t>
            </a:r>
            <a:r>
              <a:rPr lang="zh-cn" sz="2400" b="1">
                <a:solidFill>
                  <a:srgbClr val="652523"/>
                </a:solidFill>
              </a:rPr>
              <a:t>这项祈求关系着灵里面的方向。</a:t>
            </a:r>
            <a:endParaRPr lang="en-us" sz="2400" b="1">
              <a:solidFill>
                <a:srgbClr val="652523"/>
              </a:solidFill>
            </a:endParaRP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chemeClr val="tx2"/>
                </a:solidFill>
              </a:rPr>
              <a:t>      </a:t>
            </a:r>
            <a:r>
              <a:rPr lang="zh-cn" sz="2400" b="1">
                <a:solidFill>
                  <a:schemeClr val="tx2"/>
                </a:solidFill>
              </a:rPr>
              <a:t>保罗祈求他的同工要满心知道上帝的旨意。注意“满心”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chemeClr val="tx2"/>
                </a:solidFill>
              </a:rPr>
              <a:t>      </a:t>
            </a:r>
            <a:r>
              <a:rPr lang="zh-cn" sz="2400" b="1">
                <a:solidFill>
                  <a:schemeClr val="tx2"/>
                </a:solidFill>
              </a:rPr>
              <a:t>祈求上帝启示那位同工，神在那一天对他的旨意。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  <a:defRPr lang="zh-cn"/>
            </a:pPr>
            <a:endParaRPr lang="en-us" sz="2400" b="1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启示</a:t>
            </a:r>
            <a:r>
              <a:rPr lang="en-us" sz="2400" b="1">
                <a:solidFill>
                  <a:schemeClr val="tx2"/>
                </a:solidFill>
              </a:rPr>
              <a:t>2</a:t>
            </a:r>
            <a:r>
              <a:rPr lang="zh-cn" sz="2400" b="1">
                <a:solidFill>
                  <a:schemeClr val="tx2"/>
                </a:solidFill>
              </a:rPr>
              <a:t>：祈求神赐给同工智慧。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  <a:defRPr lang="zh-cn"/>
            </a:pPr>
            <a:r>
              <a:rPr lang="zh-cn" sz="2400" b="1">
                <a:solidFill>
                  <a:schemeClr val="accent2"/>
                </a:solidFill>
              </a:rPr>
              <a:t>      “在一切的属灵智慧上 ”</a:t>
            </a:r>
            <a:endParaRPr lang="en-us" sz="2400" b="1">
              <a:solidFill>
                <a:schemeClr val="accent2"/>
              </a:solidFill>
            </a:endParaRP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chemeClr val="tx2"/>
                </a:solidFill>
              </a:rPr>
              <a:t>      </a:t>
            </a:r>
            <a:r>
              <a:rPr lang="zh-cn" sz="2400" b="1">
                <a:solidFill>
                  <a:schemeClr val="tx2"/>
                </a:solidFill>
              </a:rPr>
              <a:t>这项祈求关系着灵里面的知识。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chemeClr val="tx2"/>
                </a:solidFill>
              </a:rPr>
              <a:t>      </a:t>
            </a:r>
            <a:r>
              <a:rPr lang="zh-cn" sz="2400" b="1">
                <a:solidFill>
                  <a:schemeClr val="tx2"/>
                </a:solidFill>
              </a:rPr>
              <a:t>保罗祈求他的同工要有属灵的智慧。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rgbClr val="652523"/>
                </a:solidFill>
              </a:rPr>
              <a:t>      </a:t>
            </a:r>
            <a:r>
              <a:rPr lang="zh-cn" sz="2400" b="1">
                <a:solidFill>
                  <a:srgbClr val="652523"/>
                </a:solidFill>
              </a:rPr>
              <a:t>祈求上帝启示那位同工，在那一天如何应用，实施神</a:t>
            </a:r>
            <a:r>
              <a:rPr lang="en-us" sz="2400" b="1">
                <a:solidFill>
                  <a:srgbClr val="652523"/>
                </a:solidFill>
              </a:rPr>
              <a:t>   </a:t>
            </a: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rgbClr val="652523"/>
                </a:solidFill>
              </a:rPr>
              <a:t>      </a:t>
            </a:r>
            <a:r>
              <a:rPr lang="zh-cn" sz="2400" b="1">
                <a:solidFill>
                  <a:srgbClr val="652523"/>
                </a:solidFill>
              </a:rPr>
              <a:t>计划。</a:t>
            </a:r>
            <a:endParaRPr lang="en-us" sz="2400" b="1">
              <a:solidFill>
                <a:srgbClr val="652523"/>
              </a:solidFill>
            </a:endParaRP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chemeClr val="tx2"/>
                </a:solidFill>
              </a:rPr>
              <a:t>      </a:t>
            </a:r>
            <a:r>
              <a:rPr lang="zh-cn" sz="2400" b="1">
                <a:solidFill>
                  <a:schemeClr val="tx2"/>
                </a:solidFill>
              </a:rPr>
              <a:t>“灵里的常识”，将我们所知道的理论实际应用出来。</a:t>
            </a: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rgbClr val="652523"/>
                </a:solidFill>
              </a:rPr>
              <a:t>       </a:t>
            </a:r>
            <a:r>
              <a:rPr lang="zh-cn" sz="2400" b="1">
                <a:solidFill>
                  <a:srgbClr val="652523"/>
                </a:solidFill>
              </a:rPr>
              <a:t>知道你要去哪里，也知道如何才能到达那里。</a:t>
            </a:r>
          </a:p>
          <a:p>
            <a:pPr>
              <a:defRPr lang="zh-cn"/>
            </a:pPr>
            <a:endParaRPr lang="zh-cn" sz="2400" b="1">
              <a:solidFill>
                <a:srgbClr val="652523"/>
              </a:solidFill>
            </a:endParaRPr>
          </a:p>
          <a:p>
            <a:pPr>
              <a:defRPr lang="zh-cn"/>
            </a:pPr>
            <a:endParaRPr lang="zh-cn" sz="2400" b="1">
              <a:solidFill>
                <a:srgbClr val="652523"/>
              </a:solidFill>
            </a:endParaRPr>
          </a:p>
          <a:p>
            <a:pPr>
              <a:defRPr lang="zh-cn"/>
            </a:pPr>
            <a:endParaRPr lang="en-us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4AAAAFAAAAAAAAAAEAAAABAAAAAAAAAAAAAAAAAAAAAAAAAAkAAAABAAAAAQAAAAEAAAAAAAAAAAAAAAAAAAAAAAAADQAAAAIAAAABAAAAAQAAAAAAAAAAAAAAAAAAAAAAAAARAAAAAwAAAAEAAAABAAAAAAAAAAAAAAAAAAAAAAAAABUAAAAEAAAAAQAAAAEAAAAAAAAAAAAAAAAAAAAAAAAAGQAAAAUAAAABAAAAAQAAAAAAAAAAAAAAAAAAAAAAAAAdAAAABwAAAAEAAAABAAAAAAAAAAAAAAAAAAAAAAAAACEAAAAIAAAAAQAAAAEAAAAAAAAAAAAAAAAAAAAAAAAAJQAAAAkAAAABAAAAAQAAAAAAAAAAAAAAAAAAAAAAAAApAAAACgAAAAEAAAABAAAAAAAAAAAAAAAAAAAAAAAAAC0AAAALAAAAAQAAAAEAAAAAAAAAAAAAAAAAAAAAAAAAMQAAAAwAAAABAAAAAQAAAAAAAAAAAAAAAAAAAAAAAAA1AAAADQAAAAEAAAABAAAAAAAAAAAAAAAAAAAAAAAAADkAAAAOAAAAAQAAAAEAAAAAAAAAAAAAAAAAAAAAAAAA"/>
      </p:ext>
    </p:ext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000" b="1">
                <a:solidFill>
                  <a:schemeClr val="accent2"/>
                </a:solidFill>
              </a:rPr>
              <a:t>代祷者：代祷者的位置，破口，十字架的爱　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/>
          </a:p>
          <a:p>
            <a:pPr>
              <a:buFont typeface="Wingdings" charset="2"/>
              <a:buChar char="Ø"/>
              <a:defRPr lang="x-none"/>
            </a:pPr>
            <a:r>
              <a:rPr lang="x-none" b="1">
                <a:solidFill>
                  <a:schemeClr val="accent6"/>
                </a:solidFill>
              </a:rPr>
              <a:t>Ｓ时间1：开我的眼睛，使我有警觉敏锐的目光，能听的耳朵。 </a:t>
            </a:r>
            <a:endParaRPr lang="x-none" sz="2400" b="1"/>
          </a:p>
        </p:txBody>
      </p:sp>
      <p:pic>
        <p:nvPicPr>
          <p:cNvPr id="4" name="Picture 2" descr="C:\Users\weizhang\Desktop\c75c10385343fbf2e5e39105ba7eca8064388fcc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0gcAAHkOAABQMQAAMSc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71270" y="2352675"/>
            <a:ext cx="6744970" cy="40182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EAAAAFAAAAAQAAAAEAAAABAAAAAAAAAAAAAAAAAAAAAAAAAA=="/>
      </p:ext>
    </p:ext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>
                <a:solidFill>
                  <a:schemeClr val="tx2"/>
                </a:solidFill>
              </a:rPr>
              <a:t>代祷的爱：</a:t>
            </a:r>
            <a:r>
              <a:rPr lang="zh-cn" sz="3600" b="1">
                <a:solidFill>
                  <a:srgbClr val="60497A"/>
                </a:solidFill>
              </a:rPr>
              <a:t>歌罗西式的十项祈求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pQUAAGA2AADQJgAAAAAAAA=="/>
              </a:ext>
            </a:extLst>
          </p:cNvSpPr>
          <p:nvPr>
            <p:ph type="body" idx="1"/>
          </p:nvPr>
        </p:nvSpPr>
        <p:spPr>
          <a:xfrm>
            <a:off x="840740" y="917575"/>
            <a:ext cx="7998460" cy="53917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charset="2"/>
              <a:buChar char="Ø"/>
              <a:defRPr lang="zh-cn"/>
            </a:pPr>
            <a:r>
              <a:rPr lang="en-us" sz="2200" b="1">
                <a:solidFill>
                  <a:srgbClr val="652523"/>
                </a:solidFill>
              </a:rPr>
              <a:t> </a:t>
            </a:r>
            <a:r>
              <a:rPr lang="zh-cn" sz="2400" b="1">
                <a:solidFill>
                  <a:srgbClr val="244062"/>
                </a:solidFill>
              </a:rPr>
              <a:t>启示</a:t>
            </a:r>
            <a:r>
              <a:rPr lang="en-us" sz="2400" b="1">
                <a:solidFill>
                  <a:srgbClr val="244062"/>
                </a:solidFill>
              </a:rPr>
              <a:t>3</a:t>
            </a:r>
            <a:r>
              <a:rPr lang="zh-cn" sz="2400" b="1">
                <a:solidFill>
                  <a:srgbClr val="244062"/>
                </a:solidFill>
              </a:rPr>
              <a:t>： 祈求上帝启示同工他自己的看法。</a:t>
            </a:r>
            <a:endParaRPr lang="en-us" sz="2400" b="1">
              <a:solidFill>
                <a:srgbClr val="24406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zh-cn" sz="2400" b="1">
              <a:solidFill>
                <a:srgbClr val="652523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这项祈求关系着</a:t>
            </a:r>
            <a:r>
              <a:rPr lang="zh-cn" sz="2400" b="1">
                <a:solidFill>
                  <a:srgbClr val="652523"/>
                </a:solidFill>
              </a:rPr>
              <a:t>灵里面的悟性。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很多时候主内同工看问题，就像一般人一样，看不见上帝所看见的。 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祈求同工有“</a:t>
            </a:r>
            <a:r>
              <a:rPr lang="zh-cn" sz="2400" b="1">
                <a:solidFill>
                  <a:srgbClr val="652523"/>
                </a:solidFill>
              </a:rPr>
              <a:t>从圣灵来的悟性</a:t>
            </a:r>
            <a:r>
              <a:rPr lang="zh-cn" sz="2400" b="1">
                <a:solidFill>
                  <a:schemeClr val="tx2"/>
                </a:solidFill>
              </a:rPr>
              <a:t>”。</a:t>
            </a:r>
            <a:r>
              <a:rPr lang="zh-cn" sz="2400" b="1">
                <a:solidFill>
                  <a:srgbClr val="652523"/>
                </a:solidFill>
              </a:rPr>
              <a:t>悟性就是察觉或者理解一件事物的本质和意义。 </a:t>
            </a:r>
            <a:r>
              <a:rPr lang="zh-cn" sz="2400" b="1">
                <a:solidFill>
                  <a:srgbClr val="994806"/>
                </a:solidFill>
              </a:rPr>
              <a:t>（从不断地祷告，敬拜，圣经和亲近神而来）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祈求同工有灵里的悟性，知道如何处理那一天所发生的状况。</a:t>
            </a:r>
            <a:endParaRPr lang="en-us" sz="2400" b="1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 </a:t>
            </a:r>
          </a:p>
          <a:p>
            <a:pPr>
              <a:buFont typeface="Wingdings" charset="2"/>
              <a:buChar char="Ø"/>
              <a:defRPr lang="zh-cn"/>
            </a:pPr>
            <a:endParaRPr lang="zh-cn" sz="2400"/>
          </a:p>
          <a:p>
            <a:pPr>
              <a:defRPr lang="zh-cn"/>
            </a:pPr>
            <a:endParaRPr lang="zh-cn" sz="2400"/>
          </a:p>
          <a:p>
            <a:pPr>
              <a:defRPr lang="zh-cn"/>
            </a:pPr>
            <a:endParaRPr lang="en-us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YAAAAFAAAAAAAAAAEAAAABAAAAAAAAAAAAAAAAAAAAAAAAAAkAAAACAAAAAQAAAAEAAAAAAAAAAAAAAAAAAAAAAAAADQAAAAMAAAABAAAAAQAAAAAAAAAAAAAAAAAAAAAAAAARAAAABAAAAAEAAAABAAAAAAAAAAAAAAAAAAAAAAAAABUAAAAFAAAAAQAAAAEAAAAAAAAAAAAAAAAAAAAAAAAAGQAAAAYAAAABAAAAAQAAAAAAAAAAAAAAAAAAAAAAAAA="/>
      </p:ext>
    </p:ext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>
                <a:solidFill>
                  <a:schemeClr val="tx2"/>
                </a:solidFill>
              </a:rPr>
              <a:t>代祷的爱：</a:t>
            </a:r>
            <a:r>
              <a:rPr lang="zh-cn" sz="3600" b="1">
                <a:solidFill>
                  <a:srgbClr val="60497A"/>
                </a:solidFill>
              </a:rPr>
              <a:t>歌罗西式的十项祈求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pQUAAGA2AADQJgAAAAAAAA=="/>
              </a:ext>
            </a:extLst>
          </p:cNvSpPr>
          <p:nvPr>
            <p:ph type="body" idx="1"/>
          </p:nvPr>
        </p:nvSpPr>
        <p:spPr>
          <a:xfrm>
            <a:off x="840740" y="917575"/>
            <a:ext cx="7998460" cy="53917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zh-cn" sz="2200" b="1">
                <a:solidFill>
                  <a:schemeClr val="tx2"/>
                </a:solidFill>
              </a:rPr>
              <a:t> </a:t>
            </a:r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rgbClr val="244062"/>
                </a:solidFill>
              </a:rPr>
              <a:t>启示</a:t>
            </a:r>
            <a:r>
              <a:rPr lang="en-us" sz="2400" b="1">
                <a:solidFill>
                  <a:srgbClr val="244062"/>
                </a:solidFill>
              </a:rPr>
              <a:t>4</a:t>
            </a:r>
            <a:r>
              <a:rPr lang="zh-cn" sz="2400" b="1">
                <a:solidFill>
                  <a:srgbClr val="244062"/>
                </a:solidFill>
              </a:rPr>
              <a:t>：求神启示自己的圣洁给他们。</a:t>
            </a:r>
            <a:endParaRPr lang="en-us" sz="2400" b="1">
              <a:solidFill>
                <a:srgbClr val="244062"/>
              </a:solidFill>
            </a:endParaRPr>
          </a:p>
          <a:p>
            <a:pPr marL="0" indent="0">
              <a:buNone/>
              <a:defRPr lang="zh-cn"/>
            </a:pPr>
            <a:r>
              <a:rPr lang="zh-cn" sz="2400" b="1">
                <a:solidFill>
                  <a:srgbClr val="652523"/>
                </a:solidFill>
              </a:rPr>
              <a:t>      “好叫你们行事为人对得起主”</a:t>
            </a:r>
            <a:endParaRPr lang="en-us" sz="2400" b="1">
              <a:solidFill>
                <a:srgbClr val="652523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zh-cn" sz="2400" b="1">
              <a:solidFill>
                <a:srgbClr val="652523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这项祈求关系着</a:t>
            </a:r>
            <a:r>
              <a:rPr lang="zh-cn" sz="2400" b="1">
                <a:solidFill>
                  <a:srgbClr val="652523"/>
                </a:solidFill>
              </a:rPr>
              <a:t>灵里面的无瑕疵，无玷污。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祈求同工在神面前“行走圣洁”（</a:t>
            </a:r>
            <a:r>
              <a:rPr lang="en-us" sz="2400" b="1">
                <a:solidFill>
                  <a:schemeClr val="tx2"/>
                </a:solidFill>
              </a:rPr>
              <a:t>walk holly</a:t>
            </a:r>
            <a:r>
              <a:rPr lang="zh-cn" sz="2400" b="1">
                <a:solidFill>
                  <a:schemeClr val="tx2"/>
                </a:solidFill>
              </a:rPr>
              <a:t>）：当神的圣洁临到他们时，他们就会行走在神的圣洁中。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有一种译本说：“这样你们的生活就会合乎主的要求，凡事讨他喜悦”。</a:t>
            </a:r>
          </a:p>
          <a:p>
            <a:pPr>
              <a:defRPr lang="zh-cn"/>
            </a:pPr>
            <a:r>
              <a:rPr lang="zh-cn" sz="2400" b="1">
                <a:solidFill>
                  <a:srgbClr val="652523"/>
                </a:solidFill>
              </a:rPr>
              <a:t>圣洁也包括“爱”</a:t>
            </a:r>
            <a:r>
              <a:rPr lang="en-us" sz="2400" b="1">
                <a:solidFill>
                  <a:srgbClr val="652523"/>
                </a:solidFill>
              </a:rPr>
              <a:t>~</a:t>
            </a:r>
            <a:endParaRPr lang="zh-cn" sz="2400" b="1">
              <a:solidFill>
                <a:srgbClr val="652523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如何临到？需要启示！我们祈求，上帝的圣洁临到我们所代祷的主内同工。</a:t>
            </a:r>
          </a:p>
          <a:p>
            <a:pPr>
              <a:buFont typeface="Wingdings" charset="2"/>
              <a:buChar char="Ø"/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en-us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gAAAAFAAAAAAAAAAEAAAABAAAAAAAAAAAAAAAAAAAAAAAAAAkAAAABAAAAAQAAAAEAAAAAAAAAAAAAAAAAAAAAAAAADQAAAAIAAAABAAAAAQAAAAAAAAAAAAAAAAAAAAAAAAARAAAABAAAAAEAAAABAAAAAAAAAAAAAAAAAAAAAAAAABUAAAAFAAAAAQAAAAEAAAAAAAAAAAAAAAAAAAAAAAAAGQAAAAYAAAABAAAAAQAAAAAAAAAAAAAAAAAAAAAAAAAdAAAABwAAAAEAAAABAAAAAAAAAAAAAAAAAAAAAAAAACEAAAAIAAAAAQAAAAEAAAAAAAAAAAAAAAAAAAAAAAAA"/>
      </p:ext>
    </p:ext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>
                <a:solidFill>
                  <a:schemeClr val="tx2"/>
                </a:solidFill>
              </a:rPr>
              <a:t>代祷的爱：</a:t>
            </a:r>
            <a:r>
              <a:rPr lang="zh-cn" sz="3600" b="1">
                <a:solidFill>
                  <a:srgbClr val="60497A"/>
                </a:solidFill>
              </a:rPr>
              <a:t>歌罗西式的十项祈求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sz="2400"/>
              <a:t>  </a:t>
            </a:r>
            <a:endParaRPr lang="zh-cn" sz="2600"/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启示</a:t>
            </a:r>
            <a:r>
              <a:rPr lang="en-us" sz="2400" b="1">
                <a:solidFill>
                  <a:schemeClr val="tx2"/>
                </a:solidFill>
              </a:rPr>
              <a:t>5</a:t>
            </a:r>
            <a:r>
              <a:rPr lang="zh-cn" sz="2400" b="1">
                <a:solidFill>
                  <a:schemeClr val="tx2"/>
                </a:solidFill>
              </a:rPr>
              <a:t>：祈求他们讨神的喜悦。</a:t>
            </a:r>
            <a:endParaRPr lang="en-us" sz="2400" b="1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“</a:t>
            </a:r>
            <a:r>
              <a:rPr lang="zh-cn" sz="2400" b="1">
                <a:solidFill>
                  <a:schemeClr val="accent2"/>
                </a:solidFill>
              </a:rPr>
              <a:t>凡事蒙他喜悦”</a:t>
            </a:r>
            <a:endParaRPr lang="en-us" sz="2400" b="1">
              <a:solidFill>
                <a:schemeClr val="accent2"/>
              </a:solidFill>
            </a:endParaRPr>
          </a:p>
          <a:p>
            <a:pPr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en-us" sz="2400" b="1">
                <a:solidFill>
                  <a:schemeClr val="tx2"/>
                </a:solidFill>
              </a:rPr>
              <a:t> </a:t>
            </a:r>
            <a:r>
              <a:rPr lang="zh-cn" sz="2400" b="1">
                <a:solidFill>
                  <a:schemeClr val="tx2"/>
                </a:solidFill>
              </a:rPr>
              <a:t>这项祈求关系着灵里面的感恩。 （被神的恩典深深触摸过，所发出的感恩和</a:t>
            </a:r>
            <a:r>
              <a:rPr lang="zh-cn" sz="2400" b="1">
                <a:solidFill>
                  <a:srgbClr val="963634"/>
                </a:solidFill>
              </a:rPr>
              <a:t>回应</a:t>
            </a:r>
            <a:r>
              <a:rPr lang="zh-cn" sz="2400" b="1">
                <a:solidFill>
                  <a:schemeClr val="tx2"/>
                </a:solidFill>
              </a:rPr>
              <a:t>）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祈求同工在那一天的所作所为都对得起主，行为和见证都为主所悦纳。</a:t>
            </a:r>
            <a:endParaRPr lang="en-us" sz="2400" b="1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这的确是每一位主内同工最想要的品格。</a:t>
            </a:r>
            <a:r>
              <a:rPr lang="en-us" sz="2400" b="1">
                <a:solidFill>
                  <a:schemeClr val="tx2"/>
                </a:solidFill>
              </a:rPr>
              <a:t>   </a:t>
            </a:r>
            <a:endParaRPr lang="zh-cn" sz="2400" b="1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en-us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YAAAAFAAAAAAAAAAEAAAABAAAAAAAAAAAAAAAAAAAAAAAAAAkAAAABAAAAAQAAAAEAAAAAAAAAAAAAAAAAAAAAAAAADQAAAAIAAAABAAAAAQAAAAAAAAAAAAAAAAAAAAAAAAARAAAABAAAAAEAAAABAAAAAAAAAAAAAAAAAAAAAAAAABUAAAAFAAAAAQAAAAEAAAAAAAAAAAAAAAAAAAAAAAAAGQAAAAYAAAABAAAAAQAAAAAAAAAAAAAAAAAAAAAAAAA="/>
      </p:ext>
    </p:ext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>
                <a:solidFill>
                  <a:schemeClr val="tx2"/>
                </a:solidFill>
              </a:rPr>
              <a:t>代祷的爱：</a:t>
            </a:r>
            <a:r>
              <a:rPr lang="zh-cn" sz="3600" b="1">
                <a:solidFill>
                  <a:srgbClr val="60497A"/>
                </a:solidFill>
              </a:rPr>
              <a:t>歌罗西式的十项祈求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sz="2400" dirty="0"/>
              <a:t>  </a:t>
            </a:r>
            <a:endParaRPr lang="zh-cn" sz="2600" dirty="0"/>
          </a:p>
          <a:p>
            <a:pPr>
              <a:buFont typeface="Wingdings" charset="2"/>
              <a:buChar char="Ø"/>
              <a:defRPr lang="zh-cn"/>
            </a:pPr>
            <a:r>
              <a:rPr lang="zh-cn" sz="2400" b="1" dirty="0">
                <a:solidFill>
                  <a:schemeClr val="tx2"/>
                </a:solidFill>
              </a:rPr>
              <a:t>祝福</a:t>
            </a:r>
            <a:r>
              <a:rPr lang="en-us" sz="2400" b="1" dirty="0">
                <a:solidFill>
                  <a:schemeClr val="tx2"/>
                </a:solidFill>
              </a:rPr>
              <a:t>1</a:t>
            </a:r>
            <a:r>
              <a:rPr lang="zh-cn" sz="2400" b="1" dirty="0">
                <a:solidFill>
                  <a:schemeClr val="tx2"/>
                </a:solidFill>
              </a:rPr>
              <a:t>： 同工更有效率，就是使他们多结果子。 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zh-cn" sz="2400" b="1" dirty="0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zh-cn" sz="2400" b="1" dirty="0">
                <a:solidFill>
                  <a:srgbClr val="652523"/>
                </a:solidFill>
              </a:rPr>
              <a:t>“在一切善事上多结果子” </a:t>
            </a:r>
          </a:p>
          <a:p>
            <a:pPr>
              <a:defRPr lang="zh-cn"/>
            </a:pPr>
            <a:r>
              <a:rPr lang="zh-cn" sz="2400" b="1" dirty="0">
                <a:solidFill>
                  <a:schemeClr val="tx2"/>
                </a:solidFill>
              </a:rPr>
              <a:t>在每一方面都大有果效。在那一天的工作结出永不毁坏的果子。 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zh-cn" sz="2400" b="1" dirty="0">
                <a:solidFill>
                  <a:schemeClr val="tx2"/>
                </a:solidFill>
              </a:rPr>
              <a:t>服事，生命的果子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defRPr lang="zh-cn"/>
            </a:pPr>
            <a:endParaRPr lang="zh-cn" sz="2400" b="1" dirty="0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sz="2400" b="1" dirty="0">
                <a:solidFill>
                  <a:schemeClr val="tx2"/>
                </a:solidFill>
              </a:rPr>
              <a:t>祝福</a:t>
            </a:r>
            <a:r>
              <a:rPr lang="en-us" sz="2400" b="1" dirty="0">
                <a:solidFill>
                  <a:schemeClr val="tx2"/>
                </a:solidFill>
              </a:rPr>
              <a:t>2</a:t>
            </a:r>
            <a:r>
              <a:rPr lang="zh-cn" sz="2400" b="1" dirty="0">
                <a:solidFill>
                  <a:schemeClr val="tx2"/>
                </a:solidFill>
              </a:rPr>
              <a:t>： 求神使同工越发敬虔，就是在灵里不断长大。 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buFont typeface="Arial" pitchFamily="2" charset="0"/>
              <a:buChar char="•"/>
              <a:defRPr lang="zh-cn"/>
            </a:pPr>
            <a:r>
              <a:rPr lang="zh-cn" sz="2400" b="1" dirty="0">
                <a:solidFill>
                  <a:srgbClr val="652523"/>
                </a:solidFill>
              </a:rPr>
              <a:t>“渐渐地多知道神”</a:t>
            </a:r>
          </a:p>
          <a:p>
            <a:pPr>
              <a:defRPr lang="zh-cn"/>
            </a:pPr>
            <a:r>
              <a:rPr lang="zh-cn" sz="2400" b="1" dirty="0">
                <a:solidFill>
                  <a:schemeClr val="tx2"/>
                </a:solidFill>
              </a:rPr>
              <a:t>增进对上帝的认识。</a:t>
            </a:r>
          </a:p>
          <a:p>
            <a:pPr>
              <a:defRPr lang="zh-cn"/>
            </a:pPr>
            <a:r>
              <a:rPr lang="zh-cn" sz="2400" b="1" dirty="0">
                <a:solidFill>
                  <a:schemeClr val="tx2"/>
                </a:solidFill>
              </a:rPr>
              <a:t>敬虔度日，才能更加认识神。</a:t>
            </a:r>
          </a:p>
          <a:p>
            <a:pPr>
              <a:defRPr lang="zh-cn"/>
            </a:pPr>
            <a:r>
              <a:rPr lang="zh-cn" sz="2400" b="1" dirty="0">
                <a:solidFill>
                  <a:schemeClr val="tx2"/>
                </a:solidFill>
              </a:rPr>
              <a:t>祈求同工越来越渴慕神和神的话语。</a:t>
            </a:r>
          </a:p>
          <a:p>
            <a:pPr>
              <a:buFont typeface="Wingdings" charset="2"/>
              <a:buChar char="Ø"/>
              <a:defRPr lang="zh-cn"/>
            </a:pPr>
            <a:endParaRPr lang="zh-cn" sz="2400" b="1" dirty="0">
              <a:solidFill>
                <a:schemeClr val="tx2"/>
              </a:solidFill>
            </a:endParaRPr>
          </a:p>
          <a:p>
            <a:pPr>
              <a:defRPr lang="zh-cn"/>
            </a:pPr>
            <a:endParaRPr lang="zh-cn" sz="2400" b="1" dirty="0">
              <a:solidFill>
                <a:schemeClr val="tx2"/>
              </a:solidFill>
            </a:endParaRPr>
          </a:p>
          <a:p>
            <a:pPr>
              <a:defRPr lang="zh-cn"/>
            </a:pPr>
            <a:endParaRPr lang="en-us" sz="2400" b="1" dirty="0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oAAAAFAAAAAAAAAAEAAAABAAAAAAAAAAAAAAAAAAAAAAAAAAkAAAABAAAAAQAAAAEAAAAAAAAAAAAAAAAAAAAAAAAADQAAAAMAAAABAAAAAQAAAAAAAAAAAAAAAAAAAAAAAAARAAAABAAAAAEAAAABAAAAAAAAAAAAAAAAAAAAAAAAABUAAAAFAAAAAQAAAAEAAAAAAAAAAAAAAAAAAAAAAAAAGQAAAAcAAAABAAAAAQAAAAAAAAAAAAAAAAAAAAAAAAAdAAAACAAAAAEAAAABAAAAAAAAAAAAAAAAAAAAAAAAACEAAAAJAAAAAQAAAAEAAAAAAAAAAAAAAAAAAAAAAAAAJQAAAAoAAAABAAAAAQAAAAAAAAAAAAAAAAAAAAAAAAApAAAACwAAAAEAAAABAAAAAAAAAAAAAAAAAAAAAAAAAA=="/>
      </p:ext>
    </p:ext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>
                <a:solidFill>
                  <a:schemeClr val="tx2"/>
                </a:solidFill>
              </a:rPr>
              <a:t>代祷的爱：</a:t>
            </a:r>
            <a:r>
              <a:rPr lang="zh-cn" sz="3600" b="1">
                <a:solidFill>
                  <a:srgbClr val="60497A"/>
                </a:solidFill>
              </a:rPr>
              <a:t>歌罗西式的十项祈求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sz="2400"/>
              <a:t>  </a:t>
            </a:r>
            <a:endParaRPr lang="zh-cn" sz="2600"/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祝福</a:t>
            </a:r>
            <a:r>
              <a:rPr lang="en-us" sz="2400" b="1">
                <a:solidFill>
                  <a:schemeClr val="tx2"/>
                </a:solidFill>
              </a:rPr>
              <a:t>3</a:t>
            </a:r>
            <a:r>
              <a:rPr lang="zh-cn" sz="2400" b="1">
                <a:solidFill>
                  <a:schemeClr val="tx2"/>
                </a:solidFill>
              </a:rPr>
              <a:t>： 求神加添同工力量，就是使他们更有“耐力”。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  <a:defRPr lang="zh-cn"/>
            </a:pPr>
            <a:r>
              <a:rPr lang="zh-cn" sz="2400" b="1">
                <a:solidFill>
                  <a:schemeClr val="tx2"/>
                </a:solidFill>
              </a:rPr>
              <a:t>     “</a:t>
            </a:r>
            <a:r>
              <a:rPr lang="zh-cn" sz="2400" b="1">
                <a:solidFill>
                  <a:srgbClr val="652523"/>
                </a:solidFill>
              </a:rPr>
              <a:t>照他荣耀的权能，得以在各样的力上加力。”</a:t>
            </a:r>
            <a:endParaRPr lang="en-us" sz="2400" b="1">
              <a:solidFill>
                <a:srgbClr val="652523"/>
              </a:solidFill>
            </a:endParaRPr>
          </a:p>
          <a:p>
            <a:pPr marL="0" indent="0">
              <a:buNone/>
              <a:defRPr lang="zh-cn"/>
            </a:pPr>
            <a:endParaRPr lang="zh-cn" sz="2400" b="1">
              <a:solidFill>
                <a:srgbClr val="652523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“照神荣耀的权能在诸事上力上加力”，需要天天在身心上更新得力。 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祈求同工每天被“新油”恩膏涂抹。 （诗</a:t>
            </a:r>
            <a:r>
              <a:rPr lang="en-us" sz="2400" b="1">
                <a:solidFill>
                  <a:schemeClr val="tx2"/>
                </a:solidFill>
              </a:rPr>
              <a:t>92:10</a:t>
            </a:r>
            <a:r>
              <a:rPr lang="zh-cn" sz="2400" b="1">
                <a:solidFill>
                  <a:schemeClr val="tx2"/>
                </a:solidFill>
              </a:rPr>
              <a:t>）</a:t>
            </a:r>
            <a:endParaRPr lang="en-us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祝福</a:t>
            </a:r>
            <a:r>
              <a:rPr lang="en-us" sz="2400" b="1">
                <a:solidFill>
                  <a:schemeClr val="tx2"/>
                </a:solidFill>
              </a:rPr>
              <a:t>4</a:t>
            </a:r>
            <a:r>
              <a:rPr lang="zh-cn" sz="2400" b="1">
                <a:solidFill>
                  <a:schemeClr val="tx2"/>
                </a:solidFill>
              </a:rPr>
              <a:t>： 求神加添同工的耐心，使他们能坚持到底。 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有安静的信心，而这信心能在更多的忍耐上表现出来。 </a:t>
            </a:r>
          </a:p>
          <a:p>
            <a:pPr>
              <a:buFont typeface="Wingdings" charset="2"/>
              <a:buChar char="Ø"/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en-us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cAAAAFAAAAAAAAAAEAAAABAAAAAAAAAAAAAAAAAAAAAAAAAAkAAAABAAAAAQAAAAEAAAAAAAAAAAAAAAAAAAAAAAAADQAAAAIAAAABAAAAAQAAAAAAAAAAAAAAAAAAAAAAAAARAAAABAAAAAEAAAABAAAAAAAAAAAAAAAAAAAAAAAAABUAAAAFAAAAAQAAAAEAAAAAAAAAAAAAAAAAAAAAAAAAGQAAAAcAAAABAAAAAQAAAAAAAAAAAAAAAAAAAAAAAAAdAAAACAAAAAEAAAABAAAAAAAAAAAAAAAAAAAAAAAAAA=="/>
      </p:ext>
    </p:ext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>
                <a:solidFill>
                  <a:schemeClr val="tx2"/>
                </a:solidFill>
              </a:rPr>
              <a:t>代祷的爱：</a:t>
            </a:r>
            <a:r>
              <a:rPr lang="zh-cn" sz="3600" b="1">
                <a:solidFill>
                  <a:srgbClr val="60497A"/>
                </a:solidFill>
              </a:rPr>
              <a:t>歌罗西式的十项祈求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zh-cn"/>
            </a:pPr>
            <a:r>
              <a:rPr lang="en-us" sz="2400"/>
              <a:t>  </a:t>
            </a:r>
            <a:endParaRPr lang="zh-cn" sz="2600"/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祝福</a:t>
            </a:r>
            <a:r>
              <a:rPr lang="en-us" sz="2400" b="1">
                <a:solidFill>
                  <a:schemeClr val="tx2"/>
                </a:solidFill>
              </a:rPr>
              <a:t>5</a:t>
            </a:r>
            <a:r>
              <a:rPr lang="zh-cn" sz="2400" b="1">
                <a:solidFill>
                  <a:schemeClr val="tx2"/>
                </a:solidFill>
              </a:rPr>
              <a:t>： 求神使同工更加喜乐，欢喜快乐。</a:t>
            </a: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rgbClr val="652523"/>
                </a:solidFill>
              </a:rPr>
              <a:t>     </a:t>
            </a:r>
            <a:r>
              <a:rPr lang="zh-cn" sz="2400" b="1">
                <a:solidFill>
                  <a:srgbClr val="652523"/>
                </a:solidFill>
              </a:rPr>
              <a:t>“好叫你们凡事欢欢喜喜的忍耐宽容。”</a:t>
            </a:r>
            <a:endParaRPr lang="en-us" sz="2400" b="1">
              <a:solidFill>
                <a:srgbClr val="652523"/>
              </a:solidFill>
            </a:endParaRPr>
          </a:p>
          <a:p>
            <a:pPr marL="0" indent="0">
              <a:buNone/>
              <a:defRPr lang="zh-cn"/>
            </a:pPr>
            <a:r>
              <a:rPr lang="zh-cn" sz="2400" b="1">
                <a:solidFill>
                  <a:schemeClr val="tx2"/>
                </a:solidFill>
              </a:rPr>
              <a:t> 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“喜乐”的希腊原文，在别处被译为“大大的欢喜”。</a:t>
            </a:r>
            <a:endParaRPr lang="en-us" sz="2400" b="1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rgbClr val="994806"/>
                </a:solidFill>
              </a:rPr>
              <a:t>如果您不喜乐，请求圣灵检视您的里面，有什么拦阻？  </a:t>
            </a:r>
            <a:endParaRPr lang="en-us" sz="2400" b="1">
              <a:solidFill>
                <a:srgbClr val="994806"/>
              </a:solidFill>
            </a:endParaRPr>
          </a:p>
          <a:p>
            <a:pPr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所有的祈求都是“要”欢欢喜喜。结果子应该欢欢喜喜，灵里应该欢欢喜喜。力量源自喜乐（尼</a:t>
            </a:r>
            <a:r>
              <a:rPr lang="en-us" sz="2400" b="1">
                <a:solidFill>
                  <a:schemeClr val="tx2"/>
                </a:solidFill>
              </a:rPr>
              <a:t>8:10</a:t>
            </a:r>
            <a:r>
              <a:rPr lang="zh-cn" sz="2400" b="1">
                <a:solidFill>
                  <a:schemeClr val="tx2"/>
                </a:solidFill>
              </a:rPr>
              <a:t>）。</a:t>
            </a:r>
            <a:endParaRPr lang="en-us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en-us" sz="2400" b="1">
              <a:solidFill>
                <a:schemeClr val="tx2"/>
              </a:solidFill>
            </a:endParaRPr>
          </a:p>
          <a:p>
            <a:pPr marL="0" indent="0">
              <a:buNone/>
              <a:defRPr lang="zh-cn"/>
            </a:pPr>
            <a:r>
              <a:rPr lang="zh-cn" sz="2200" b="1">
                <a:solidFill>
                  <a:srgbClr val="652523"/>
                </a:solidFill>
              </a:rPr>
              <a:t>     “你们不要忧愁、因靠耶和华而得的喜乐是你们的力量。”</a:t>
            </a:r>
            <a:endParaRPr lang="en-us" sz="2200" b="1">
              <a:solidFill>
                <a:srgbClr val="652523"/>
              </a:solidFill>
            </a:endParaRPr>
          </a:p>
          <a:p>
            <a:pPr marL="0" indent="0">
              <a:buNone/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祈求前线争战的勇士，因着我们的祷告充满了欢喜快乐！</a:t>
            </a:r>
            <a:endParaRPr lang="en-us" sz="2400" b="1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endParaRPr lang="en-us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en-us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en-us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kAAAAFAAAAAAAAAAEAAAABAAAAAAAAAAAAAAAAAAAAAAAAAAkAAAABAAAAAQAAAAEAAAAAAAAAAAAAAAAAAAAAAAAADQAAAAIAAAABAAAAAQAAAAAAAAAAAAAAAAAAAAAAAAARAAAAAwAAAAEAAAABAAAAAAAAAAAAAAAAAAAAAAAAABUAAAAEAAAAAQAAAAEAAAAAAAAAAAAAAAAAAAAAAAAAGQAAAAUAAAABAAAAAQAAAAAAAAAAAAAAAAAAAAAAAAAdAAAABwAAAAEAAAABAAAAAAAAAAAAAAAAAAAAAAAAACEAAAAJAAAAAQAAAAEAAAAAAAAAAAAAAAAAAAAAAAAAJQAAAAsAAAABAAAAAQAAAAAAAAAAAAAAAAAAAAAAAAA="/>
      </p:ext>
    </p:ext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/>
              <a:t>保护牧者， 与他同工</a:t>
            </a:r>
            <a:endParaRPr lang="zh-cn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 sz="3200"/>
            </a:pPr>
            <a:endParaRPr lang="en-us" sz="1800"/>
          </a:p>
          <a:p>
            <a:pPr marL="0" indent="0">
              <a:buNone/>
              <a:defRPr lang="zh-cn"/>
            </a:pPr>
            <a:r>
              <a:rPr lang="en-us" sz="2400"/>
              <a:t>     5 </a:t>
            </a:r>
            <a:r>
              <a:rPr lang="zh-cn" sz="2400"/>
              <a:t>领袖无法一手包办</a:t>
            </a:r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服事向来就不是个人的表演秀，乃是团队的工作。 </a:t>
            </a:r>
          </a:p>
          <a:p>
            <a:pPr>
              <a:buFont typeface="Wingdings" charset="2"/>
              <a:buChar char="Ø"/>
              <a:defRPr lang="zh-cn"/>
            </a:pPr>
            <a:endParaRPr lang="en-us" sz="2400" b="1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亚伦和户珥是委身且积极进取的祷告同伴，他们准备随时投入并帮助他们的领袖，使其成为神所计划的样式，因为： </a:t>
            </a:r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rgbClr val="994806"/>
                </a:solidFill>
              </a:rPr>
              <a:t>他们看到需要，他们抓住机会，他们分享胜利！</a:t>
            </a:r>
          </a:p>
          <a:p>
            <a:pPr>
              <a:buFont typeface="Wingdings" charset="2"/>
              <a:buChar char="Ø"/>
              <a:defRPr lang="zh-cn"/>
            </a:pPr>
            <a:endParaRPr lang="en-us" sz="2400" b="1">
              <a:solidFill>
                <a:schemeClr val="tx2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这正是当今教会领袖所需要的帮助。</a:t>
            </a:r>
            <a:r>
              <a:rPr lang="zh-cn" sz="2400" b="1">
                <a:solidFill>
                  <a:srgbClr val="994806"/>
                </a:solidFill>
              </a:rPr>
              <a:t>我们所能给予领袖的最大支持，就是为他们祷告！</a:t>
            </a:r>
          </a:p>
          <a:p>
            <a:pPr>
              <a:buFont typeface="Wingdings" charset="2"/>
              <a:buChar char="Ø"/>
              <a:defRPr lang="zh-cn"/>
            </a:pPr>
            <a:r>
              <a:rPr lang="zh-cn" sz="2400" b="1">
                <a:solidFill>
                  <a:schemeClr val="tx2"/>
                </a:solidFill>
              </a:rPr>
              <a:t>忠心为一个人恒久的祷告，是最宝贵的，最有果效的爱的礼物。 </a:t>
            </a:r>
          </a:p>
          <a:p>
            <a:pPr marL="0" indent="0">
              <a:buNone/>
              <a:defRPr lang="zh-cn"/>
            </a:pPr>
            <a:endParaRPr lang="zh-cn" sz="2600"/>
          </a:p>
          <a:p>
            <a:pPr>
              <a:defRPr lang="zh-cn"/>
            </a:pPr>
            <a:endParaRPr lang="zh-cn" sz="2600"/>
          </a:p>
          <a:p>
            <a:pPr>
              <a:defRPr lang="zh-cn"/>
            </a:pPr>
            <a:endParaRPr lang="zh-cn" sz="2600"/>
          </a:p>
          <a:p>
            <a:pPr>
              <a:defRPr lang="zh-cn"/>
            </a:pPr>
            <a:endParaRPr lang="en-us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YAAAAFAAAAAQAAAAEAAAABAAAAAAAAAAAAAAAAAAAAAAAAAAkAAAACAAAAAQAAAAEAAAAAAAAAAAAAAAAAAAAAAAAADQAAAAQAAAABAAAAAQAAAAAAAAAAAAAAAAAAAAAAAAARAAAABQAAAAEAAAABAAAAAAAAAAAAAAAAAAAAAAAAABUAAAAHAAAAAQAAAAEAAAAAAAAAAAAAAAAAAAAAAAAAGQAAAAgAAAABAAAAAQAAAAAAAAAAAAAAAAAAAAAAAAA="/>
      </p:ext>
    </p:ext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/>
              <a:t>保护牧者， 与他同工</a:t>
            </a:r>
            <a:endParaRPr lang="zh-cn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NAUAAGA2AAD1KAAAAAAAAA=="/>
              </a:ext>
            </a:extLst>
          </p:cNvSpPr>
          <p:nvPr>
            <p:ph type="body" idx="1"/>
          </p:nvPr>
        </p:nvSpPr>
        <p:spPr>
          <a:xfrm>
            <a:off x="840740" y="845820"/>
            <a:ext cx="7998460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 sz="3200"/>
            </a:pPr>
            <a:endParaRPr lang="en-us" sz="1800"/>
          </a:p>
          <a:p>
            <a:pPr marL="0" indent="0">
              <a:buNone/>
              <a:defRPr lang="zh-cn"/>
            </a:pPr>
            <a:r>
              <a:rPr lang="en-us" sz="2400" b="1">
                <a:solidFill>
                  <a:srgbClr val="10253F"/>
                </a:solidFill>
              </a:rPr>
              <a:t>    6 </a:t>
            </a:r>
            <a:r>
              <a:rPr lang="zh-cn" sz="2400" b="1">
                <a:solidFill>
                  <a:srgbClr val="10253F"/>
                </a:solidFill>
              </a:rPr>
              <a:t>祷告如何为你的领袖祷告： 前几项较缺少！</a:t>
            </a:r>
          </a:p>
          <a:p>
            <a:pPr>
              <a:buFont typeface="Wingdings" charset="2"/>
              <a:buChar char="Ø"/>
              <a:defRPr lang="zh-cn"/>
            </a:pPr>
            <a:r>
              <a:rPr lang="zh-cn" sz="2000" b="1">
                <a:solidFill>
                  <a:srgbClr val="17375E"/>
                </a:solidFill>
              </a:rPr>
              <a:t>个人的需要： </a:t>
            </a:r>
            <a:endParaRPr lang="zh-cn" sz="2000">
              <a:solidFill>
                <a:srgbClr val="17375E"/>
              </a:solidFill>
            </a:endParaRPr>
          </a:p>
          <a:p>
            <a:pPr>
              <a:defRPr lang="zh-cn"/>
            </a:pPr>
            <a:r>
              <a:rPr lang="zh-cn" sz="2000">
                <a:solidFill>
                  <a:srgbClr val="17375E"/>
                </a:solidFill>
              </a:rPr>
              <a:t>谦卑：明白神旨意的智慧： </a:t>
            </a:r>
          </a:p>
          <a:p>
            <a:pPr>
              <a:defRPr lang="zh-cn"/>
            </a:pPr>
            <a:r>
              <a:rPr lang="zh-cn" sz="2000">
                <a:solidFill>
                  <a:srgbClr val="17375E"/>
                </a:solidFill>
              </a:rPr>
              <a:t>正面积极的人际关系：</a:t>
            </a:r>
          </a:p>
          <a:p>
            <a:pPr>
              <a:defRPr lang="zh-cn"/>
            </a:pPr>
            <a:r>
              <a:rPr lang="zh-cn" sz="2000">
                <a:solidFill>
                  <a:srgbClr val="17375E"/>
                </a:solidFill>
              </a:rPr>
              <a:t>圣灵的果子： 使他们的生命结出圣灵的果子。 </a:t>
            </a:r>
          </a:p>
          <a:p>
            <a:pPr>
              <a:defRPr lang="zh-cn"/>
            </a:pPr>
            <a:r>
              <a:rPr lang="zh-cn" sz="2000">
                <a:solidFill>
                  <a:srgbClr val="17375E"/>
                </a:solidFill>
              </a:rPr>
              <a:t>健康： </a:t>
            </a:r>
          </a:p>
          <a:p>
            <a:pPr>
              <a:buFont typeface="Wingdings" charset="2"/>
              <a:buChar char="Ø"/>
              <a:defRPr lang="zh-cn"/>
            </a:pPr>
            <a:r>
              <a:rPr lang="zh-cn" sz="2000" b="1">
                <a:solidFill>
                  <a:srgbClr val="17375E"/>
                </a:solidFill>
              </a:rPr>
              <a:t>家庭的需要： </a:t>
            </a:r>
            <a:endParaRPr lang="zh-cn" sz="2000">
              <a:solidFill>
                <a:srgbClr val="17375E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sz="2000" b="1">
                <a:solidFill>
                  <a:srgbClr val="17375E"/>
                </a:solidFill>
              </a:rPr>
              <a:t>灵性的需要：</a:t>
            </a:r>
            <a:r>
              <a:rPr lang="zh-cn" sz="2000">
                <a:solidFill>
                  <a:srgbClr val="17375E"/>
                </a:solidFill>
              </a:rPr>
              <a:t>与神独处的时间；恩膏： 没有圣灵的能力，所做的一切皆告徒然。 正直： 求神保守他们远离试探，免于属灵争战，穿上属灵的全幅军装，也保守他们不陷入肉体的情欲，眼目的情欲和今生的骄傲之中；向人负责：</a:t>
            </a:r>
            <a:r>
              <a:rPr lang="en-us" sz="2000">
                <a:solidFill>
                  <a:srgbClr val="17375E"/>
                </a:solidFill>
              </a:rPr>
              <a:t> Keep accountable to </a:t>
            </a:r>
            <a:endParaRPr lang="zh-cn" sz="2000">
              <a:solidFill>
                <a:srgbClr val="17375E"/>
              </a:solidFill>
            </a:endParaRPr>
          </a:p>
          <a:p>
            <a:pPr>
              <a:buFont typeface="Wingdings" charset="2"/>
              <a:buChar char="Ø"/>
              <a:defRPr lang="zh-cn"/>
            </a:pPr>
            <a:r>
              <a:rPr lang="zh-cn" sz="2000" b="1">
                <a:solidFill>
                  <a:srgbClr val="17375E"/>
                </a:solidFill>
              </a:rPr>
              <a:t>会众的需要：</a:t>
            </a:r>
          </a:p>
          <a:p>
            <a:pPr>
              <a:defRPr lang="zh-cn"/>
            </a:pPr>
            <a:r>
              <a:rPr lang="zh-cn" sz="2000">
                <a:solidFill>
                  <a:srgbClr val="17375E"/>
                </a:solidFill>
              </a:rPr>
              <a:t>传福音；事工  </a:t>
            </a:r>
          </a:p>
          <a:p>
            <a:pPr>
              <a:defRPr lang="zh-cn"/>
            </a:pPr>
            <a:r>
              <a:rPr lang="zh-cn" sz="2000">
                <a:solidFill>
                  <a:srgbClr val="17375E"/>
                </a:solidFill>
              </a:rPr>
              <a:t>个人成长：牧者自己灵性和领导能力不断成长，帮助会众成长，发展。</a:t>
            </a:r>
          </a:p>
          <a:p>
            <a:pPr>
              <a:defRPr lang="zh-cn"/>
            </a:pPr>
            <a:r>
              <a:rPr lang="zh-cn" sz="2000">
                <a:solidFill>
                  <a:srgbClr val="17375E"/>
                </a:solidFill>
              </a:rPr>
              <a:t>动员信徒： 动员并装备，使其各尽其职。</a:t>
            </a:r>
          </a:p>
          <a:p>
            <a:pPr>
              <a:defRPr lang="zh-cn"/>
            </a:pPr>
            <a:r>
              <a:rPr lang="zh-cn" sz="2000">
                <a:solidFill>
                  <a:srgbClr val="17375E"/>
                </a:solidFill>
              </a:rPr>
              <a:t>代祷： 牧者能把为人代祷列在每日优先次序上。 </a:t>
            </a:r>
          </a:p>
          <a:p>
            <a:pPr marL="0" indent="0">
              <a:buNone/>
              <a:defRPr lang="zh-cn"/>
            </a:pPr>
            <a:endParaRPr lang="zh-cn" sz="2600"/>
          </a:p>
          <a:p>
            <a:pPr>
              <a:defRPr lang="zh-cn"/>
            </a:pPr>
            <a:endParaRPr lang="zh-cn" sz="2600"/>
          </a:p>
          <a:p>
            <a:pPr>
              <a:defRPr lang="zh-cn"/>
            </a:pPr>
            <a:endParaRPr lang="zh-cn" sz="2600"/>
          </a:p>
          <a:p>
            <a:pPr>
              <a:defRPr lang="zh-cn"/>
            </a:pPr>
            <a:endParaRPr lang="en-us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0AAAAFAAAAAQAAAAEAAAABAAAAAAAAAAAAAAAAAAAAAAAAAAkAAAACAAAAAQAAAAEAAAAAAAAAAAAAAAAAAAAAAAAADQAAAAMAAAABAAAAAQAAAAAAAAAAAAAAAAAAAAAAAAARAAAABAAAAAEAAAABAAAAAAAAAAAAAAAAAAAAAAAAABUAAAAFAAAAAQAAAAEAAAAAAAAAAAAAAAAAAAAAAAAAGQAAAAYAAAABAAAAAQAAAAAAAAAAAAAAAAAAAAAAAAAdAAAABwAAAAEAAAABAAAAAAAAAAAAAAAAAAAAAAAAACEAAAAIAAAAAQAAAAEAAAAAAAAAAAAAAAAAAAAAAAAAJQAAAAkAAAABAAAAAQAAAAAAAAAAAAAAAAAAAAAAAAApAAAACgAAAAEAAAABAAAAAAAAAAAAAAAAAAAAAAAAAC0AAAALAAAAAQAAAAEAAAAAAAAAAAAAAAAAAAAAAAAAMQAAAAwAAAABAAAAAQAAAAAAAAAAAAAAAAAAAAAAAAA1AAAADQAAAAEAAAABAAAAAAAAAAAAAAAAAAAAAAAAAA=="/>
      </p:ext>
    </p:ext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/>
              <a:t>保护牧者， 与他同工</a:t>
            </a:r>
            <a:endParaRPr lang="zh-cn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 sz="3200"/>
            </a:pPr>
            <a:endParaRPr lang="en-us" sz="1800"/>
          </a:p>
          <a:p>
            <a:pPr marL="0" indent="0">
              <a:buNone/>
              <a:defRPr lang="zh-cn"/>
            </a:pPr>
            <a:r>
              <a:rPr lang="en-us" sz="2400"/>
              <a:t>7   </a:t>
            </a:r>
            <a:r>
              <a:rPr lang="zh-cn" sz="2400"/>
              <a:t>跟随领袖</a:t>
            </a: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例子：牧者的跌倒，使得三十年后，教会仍未恢复。 </a:t>
            </a:r>
            <a:endParaRPr lang="en-us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chemeClr val="tx2"/>
                </a:solidFill>
              </a:rPr>
              <a:t>我盼望能鼓励你为牧者及教会领袖祷告。当你这么做时，就是在事奉上与他们同工，使他们得着保护和力量。藉由你的帮助，他们将可以成就原本力不能胜，靠己无法达成的目标！ </a:t>
            </a:r>
            <a:endParaRPr lang="en-us" sz="2400" b="1">
              <a:solidFill>
                <a:schemeClr val="tx2"/>
              </a:solidFill>
            </a:endParaRPr>
          </a:p>
          <a:p>
            <a:pPr>
              <a:defRPr lang="zh-cn"/>
            </a:pPr>
            <a:endParaRPr lang="zh-cn" sz="2400" b="1">
              <a:solidFill>
                <a:schemeClr val="tx2"/>
              </a:solidFill>
            </a:endParaRPr>
          </a:p>
          <a:p>
            <a:pPr>
              <a:defRPr lang="zh-cn"/>
            </a:pPr>
            <a:r>
              <a:rPr lang="zh-cn" sz="2400" b="1">
                <a:solidFill>
                  <a:srgbClr val="963634"/>
                </a:solidFill>
              </a:rPr>
              <a:t>倘若你从今天开始为你的领袖祷告，没有人能够预测你的教会明天将会发生什么事！ </a:t>
            </a:r>
          </a:p>
          <a:p>
            <a:pPr marL="0" indent="0">
              <a:buNone/>
              <a:defRPr lang="zh-cn"/>
            </a:pPr>
            <a:endParaRPr lang="zh-cn" sz="2600"/>
          </a:p>
          <a:p>
            <a:pPr>
              <a:defRPr lang="zh-cn"/>
            </a:pPr>
            <a:endParaRPr lang="zh-cn" sz="2600"/>
          </a:p>
          <a:p>
            <a:pPr>
              <a:defRPr lang="zh-cn"/>
            </a:pPr>
            <a:endParaRPr lang="zh-cn" sz="2600"/>
          </a:p>
          <a:p>
            <a:pPr>
              <a:defRPr lang="zh-cn"/>
            </a:pPr>
            <a:endParaRPr lang="en-us" sz="2400" b="1"/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QAAAAFAAAAAQAAAAEAAAACAAAABAAAAAAAAAAAAAAAAAAAAAsAAAACAAAAAQAAAAIAAAAEAAAAAAAAAAAAAAAAAAAAEQAAAAQAAAABAAAAAgAAAAQAAAAAAAAAAAAAAAAAAAAXAAAABgAAAAEAAAABAAAAAAAAAAAAAAAAAAAAAAAAAA=="/>
      </p:ext>
    </p:ext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600" b="1"/>
              <a:t>保护牧者， 与他同工</a:t>
            </a:r>
            <a:endParaRPr lang="zh-cn" sz="3600"/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 sz="3200"/>
            </a:pPr>
            <a:endParaRPr lang="en-us" sz="1800"/>
          </a:p>
          <a:p>
            <a:pPr marL="0" indent="0">
              <a:buNone/>
              <a:defRPr lang="zh-cn"/>
            </a:pPr>
            <a:r>
              <a:rPr lang="zh-cn" sz="3000" b="1">
                <a:solidFill>
                  <a:srgbClr val="963634"/>
                </a:solidFill>
              </a:rPr>
              <a:t>我们一起来敬拜，祷告。</a:t>
            </a:r>
            <a:endParaRPr lang="en-us" sz="3000" b="1">
              <a:solidFill>
                <a:srgbClr val="963634"/>
              </a:solidFill>
            </a:endParaRPr>
          </a:p>
          <a:p>
            <a:pPr marL="0" indent="0">
              <a:buNone/>
              <a:defRPr lang="zh-cn"/>
            </a:pPr>
            <a:r>
              <a:rPr lang="zh-cn" sz="3000" b="1">
                <a:solidFill>
                  <a:srgbClr val="963634"/>
                </a:solidFill>
              </a:rPr>
              <a:t> </a:t>
            </a:r>
          </a:p>
          <a:p>
            <a:pPr>
              <a:defRPr lang="zh-cn"/>
            </a:pPr>
            <a:endParaRPr lang="zh-cn" sz="3000" b="1">
              <a:solidFill>
                <a:srgbClr val="963634"/>
              </a:solidFill>
            </a:endParaRPr>
          </a:p>
          <a:p>
            <a:pPr>
              <a:defRPr lang="zh-cn"/>
            </a:pPr>
            <a:endParaRPr lang="zh-cn" sz="3000" b="1">
              <a:solidFill>
                <a:srgbClr val="963634"/>
              </a:solidFill>
            </a:endParaRPr>
          </a:p>
          <a:p>
            <a:pPr>
              <a:defRPr lang="zh-cn"/>
            </a:pPr>
            <a:endParaRPr lang="en-us" sz="2400" b="1"/>
          </a:p>
        </p:txBody>
      </p:sp>
      <p:pic>
        <p:nvPicPr>
          <p:cNvPr id="4" name="Picture 3" descr="C:\Users\weizhang\Desktop\9918217653646340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EBAQE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eAoAAGILAADILQAA9Sg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850390"/>
            <a:ext cx="5740400" cy="48075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000" b="1">
                <a:solidFill>
                  <a:schemeClr val="accent2"/>
                </a:solidFill>
              </a:rPr>
              <a:t>代祷者：代祷者的位置，破口，十字架的爱　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/>
          </a:p>
          <a:p>
            <a:pPr>
              <a:buFont typeface="Wingdings" charset="2"/>
              <a:buChar char="Ø"/>
              <a:defRPr lang="x-none"/>
            </a:pPr>
            <a:r>
              <a:rPr lang="x-none" b="1">
                <a:solidFill>
                  <a:schemeClr val="accent6"/>
                </a:solidFill>
              </a:rPr>
              <a:t>Ｓ时间1：看我的眼睛，使我有警觉敏锐的目光，能听的耳朵。 -</a:t>
            </a:r>
            <a:r>
              <a:rPr lang="x-none" b="1"/>
              <a:t>侨福芳草地 </a:t>
            </a:r>
            <a:endParaRPr lang="x-none" sz="2400" b="1"/>
          </a:p>
        </p:txBody>
      </p:sp>
      <p:pic>
        <p:nvPicPr>
          <p:cNvPr id="4" name="Picture 2" descr="C:\Users\weizhang\Desktop\001T7K3Ggy6RKn5upRXf5&amp;690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B/f38A7uzhA8zMzADAwP8Af39/AAAAAAAAAAAAAAAAAP///wAAAAAAIQAAABgAAAAUAAAAfwYAAAgOAACjMgAAoic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5" y="2280920"/>
            <a:ext cx="7175500" cy="41617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EAAAAFAAAAAQAAAAEAAAABAAAAAAAAAAAAAAAAAAAAAAAAAA=="/>
      </p:ext>
    </p:ext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B6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7829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000" b="1"/>
              <a:t>     </a:t>
            </a:r>
            <a:r>
              <a:rPr lang="zh-cn" sz="4000" b="1">
                <a:solidFill>
                  <a:srgbClr val="C00000"/>
                </a:solidFill>
              </a:rPr>
              <a:t>贵重的器皿 </a:t>
            </a:r>
            <a:endParaRPr lang="zh-cn" sz="4000">
              <a:solidFill>
                <a:srgbClr val="C00000"/>
              </a:solidFill>
            </a:endParaRP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JBQAAlwUAAL42AAAHKQAAAAAAAA=="/>
              </a:ext>
            </a:extLst>
          </p:cNvSpPr>
          <p:nvPr>
            <p:ph type="body" idx="1"/>
          </p:nvPr>
        </p:nvSpPr>
        <p:spPr>
          <a:xfrm>
            <a:off x="899795" y="908685"/>
            <a:ext cx="7999095" cy="57607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None/>
              <a:defRPr lang="zh-cn" sz="800"/>
            </a:pPr>
            <a:endParaRPr lang="en-us" sz="3000" i="1" dirty="0"/>
          </a:p>
          <a:p>
            <a:pPr>
              <a:lnSpc>
                <a:spcPct val="80000"/>
              </a:lnSpc>
              <a:defRPr lang="zh-cn" sz="800"/>
            </a:pPr>
            <a:r>
              <a:rPr lang="zh-cn" sz="3200" dirty="0"/>
              <a:t>提后</a:t>
            </a:r>
            <a:r>
              <a:rPr lang="en-us" sz="3200" dirty="0"/>
              <a:t>2:21</a:t>
            </a:r>
            <a:r>
              <a:rPr lang="zh-cn" sz="3200" dirty="0"/>
              <a:t>人若自洁，脱离卑贱的事，就必作贵重的器皿，成为圣洁，合乎主用，预备行各样的善事。</a:t>
            </a:r>
            <a:endParaRPr lang="en-us" sz="3200" dirty="0"/>
          </a:p>
          <a:p>
            <a:pPr>
              <a:lnSpc>
                <a:spcPct val="80000"/>
              </a:lnSpc>
              <a:defRPr lang="zh-cn" sz="800"/>
            </a:pPr>
            <a:endParaRPr lang="zh-cn" sz="3200" dirty="0"/>
          </a:p>
          <a:p>
            <a:pPr>
              <a:lnSpc>
                <a:spcPct val="80000"/>
              </a:lnSpc>
              <a:defRPr lang="zh-cn" sz="800"/>
            </a:pPr>
            <a:r>
              <a:rPr lang="zh-cn" sz="3200" b="1" dirty="0"/>
              <a:t>和合本</a:t>
            </a:r>
            <a:r>
              <a:rPr lang="zh-cn" sz="3200" dirty="0"/>
              <a:t>提后</a:t>
            </a:r>
            <a:r>
              <a:rPr lang="en-us" sz="3200" dirty="0"/>
              <a:t>2:22</a:t>
            </a:r>
            <a:r>
              <a:rPr lang="zh-cn" sz="3200" dirty="0"/>
              <a:t>你要逃避少年的私欲，同那清心祷告主的人追求公义、信德、仁爱、和平。</a:t>
            </a:r>
          </a:p>
          <a:p>
            <a:pPr>
              <a:lnSpc>
                <a:spcPct val="80000"/>
              </a:lnSpc>
              <a:defRPr lang="zh-cn" sz="800"/>
            </a:pPr>
            <a:endParaRPr lang="zh-cn" sz="2500" dirty="0"/>
          </a:p>
          <a:p>
            <a:pPr>
              <a:lnSpc>
                <a:spcPct val="80000"/>
              </a:lnSpc>
              <a:defRPr lang="zh-cn" sz="800"/>
            </a:pPr>
            <a:endParaRPr lang="zh-cn" sz="3000" b="1" dirty="0"/>
          </a:p>
          <a:p>
            <a:pPr marL="0" indent="0">
              <a:lnSpc>
                <a:spcPct val="80000"/>
              </a:lnSpc>
              <a:buNone/>
              <a:defRPr lang="zh-cn" sz="800"/>
            </a:pPr>
            <a:r>
              <a:rPr lang="en-us" sz="3000" b="1" dirty="0"/>
              <a:t>	</a:t>
            </a:r>
            <a:br>
              <a:rPr lang="en-us" sz="2500" b="1" dirty="0">
                <a:solidFill>
                  <a:srgbClr val="FF0000"/>
                </a:solidFill>
              </a:rPr>
            </a:br>
            <a:endParaRPr lang="zh-cn" sz="25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 lang="zh-cn" sz="800"/>
            </a:pPr>
            <a:endParaRPr lang="zh-cn" sz="3000" dirty="0"/>
          </a:p>
          <a:p>
            <a:pPr marL="0" indent="0">
              <a:lnSpc>
                <a:spcPct val="80000"/>
              </a:lnSpc>
              <a:buNone/>
              <a:defRPr lang="zh-cn" sz="800"/>
            </a:pPr>
            <a:endParaRPr lang="zh-cn" sz="3500" dirty="0"/>
          </a:p>
          <a:p>
            <a:pPr marL="0" indent="0">
              <a:lnSpc>
                <a:spcPct val="80000"/>
              </a:lnSpc>
              <a:buNone/>
              <a:defRPr lang="zh-cn" sz="800"/>
            </a:pPr>
            <a:endParaRPr lang="en-us" sz="2500" dirty="0"/>
          </a:p>
          <a:p>
            <a:pPr marL="0" indent="0">
              <a:lnSpc>
                <a:spcPct val="80000"/>
              </a:lnSpc>
              <a:buNone/>
              <a:defRPr lang="zh-cn" sz="800"/>
            </a:pPr>
            <a:r>
              <a:rPr lang="en-us" sz="2000" dirty="0"/>
              <a:t>                </a:t>
            </a:r>
            <a:endParaRPr lang="zh-cn" sz="2000" dirty="0"/>
          </a:p>
          <a:p>
            <a:pPr marL="0" indent="0">
              <a:lnSpc>
                <a:spcPct val="80000"/>
              </a:lnSpc>
              <a:buNone/>
              <a:defRPr lang="zh-cn" sz="800"/>
            </a:pPr>
            <a:endParaRPr lang="zh-cn" sz="2000" b="1" dirty="0"/>
          </a:p>
          <a:p>
            <a:pPr>
              <a:lnSpc>
                <a:spcPct val="80000"/>
              </a:lnSpc>
              <a:defRPr lang="zh-cn" sz="800"/>
            </a:pPr>
            <a:endParaRPr lang="en-us" sz="2000" i="1" dirty="0"/>
          </a:p>
          <a:p>
            <a:pPr marL="0" indent="0">
              <a:lnSpc>
                <a:spcPct val="80000"/>
              </a:lnSpc>
              <a:buNone/>
              <a:defRPr lang="zh-cn" sz="800"/>
            </a:pPr>
            <a:r>
              <a:rPr lang="zh-cn" sz="2200" dirty="0"/>
              <a:t> </a:t>
            </a:r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4gEAANg2AABZCwAAAAAAAA=="/>
              </a:ext>
            </a:extLst>
          </p:cNvSpPr>
          <p:nvPr>
            <p:ph type="title"/>
          </p:nvPr>
        </p:nvSpPr>
        <p:spPr>
          <a:xfrm>
            <a:off x="838200" y="306070"/>
            <a:ext cx="8077200" cy="15386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zh-cn" sz="2700" b="1">
                <a:solidFill>
                  <a:srgbClr val="C00000"/>
                </a:solidFill>
              </a:rPr>
              <a:t>代祷是宝座前的尊荣的服事。祝福你，是神所拣选的君尊的祭司，圣洁的国度，属神的子民。当你见到主的那一天，愿你所做的一切得蒙他的喜悦和加倍赏赐！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YAkAACAcAAA4JQAAAAAAAA=="/>
              </a:ext>
            </a:extLst>
          </p:cNvSpPr>
          <p:nvPr>
            <p:ph type="body" idx="1"/>
          </p:nvPr>
        </p:nvSpPr>
        <p:spPr>
          <a:xfrm>
            <a:off x="838200" y="1524000"/>
            <a:ext cx="37338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zh-cn" sz="3200"/>
              <a:t> </a:t>
            </a:r>
            <a:endParaRPr lang="zh-cn" sz="3600"/>
          </a:p>
        </p:txBody>
      </p:sp>
      <p:pic>
        <p:nvPicPr>
          <p:cNvPr id="4" name="Picture 2" descr="https://timgsa.baidu.com/timg?image&amp;quality=80&amp;size=b9999_10000&amp;sec=1496402826386&amp;di=83b0db2f4491a2677e578893ad57a7b9&amp;imgtype=0&amp;src=http%3A%2F%2Fwww.zhlzw.com%2Fgy%2FUploadFiles_7130%2F200808%2F2008082923323947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E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8BEAAK0MAABJLgAAsyc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915920" y="2060575"/>
            <a:ext cx="4608195" cy="43929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EAAAAFAAAAAAAAAAEAAAAqAAAAAAAAAAAAAAAAAAAAAAAAAA=="/>
      </p:ext>
    </p:ext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8057A0A-0D62-20AA-C342-8E598686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dirty="0"/>
              <a:t>代祷事项</a:t>
            </a:r>
            <a:r>
              <a:rPr lang="en-US" altLang="zh-CN" sz="4000"/>
              <a:t> 5/22</a:t>
            </a:r>
            <a:r>
              <a:rPr lang="zh-CN" altLang="en-US" sz="4000"/>
              <a:t> </a:t>
            </a:r>
            <a:endParaRPr lang="zh-CN" altLang="en-US" sz="400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F5BA56A-79DC-AFB7-CCF6-86D755DD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305" y="1563370"/>
            <a:ext cx="8036560" cy="4520565"/>
          </a:xfrm>
        </p:spPr>
        <p:txBody>
          <a:bodyPr/>
          <a:lstStyle/>
          <a:p>
            <a:pPr>
              <a:defRPr lang="zh-cn"/>
            </a:pPr>
            <a:r>
              <a:rPr lang="zh-CN" altLang="zh-CN" sz="2400" dirty="0"/>
              <a:t>我们本周的代</a:t>
            </a:r>
            <a:r>
              <a:rPr lang="en-US" altLang="zh-CN" sz="2400" dirty="0"/>
              <a:t>D</a:t>
            </a:r>
            <a:r>
              <a:rPr lang="zh-CN" altLang="zh-CN" sz="2400" dirty="0"/>
              <a:t>事项如下：</a:t>
            </a:r>
            <a:endParaRPr lang="en-US" altLang="zh-CN" sz="2400" dirty="0"/>
          </a:p>
          <a:p>
            <a:pPr marL="0" indent="0">
              <a:buNone/>
              <a:defRPr lang="zh-cn"/>
            </a:pPr>
            <a:br>
              <a:rPr lang="en-US" altLang="zh-CN" sz="2400" dirty="0"/>
            </a:br>
            <a:r>
              <a:rPr lang="en-US" altLang="zh-CN" sz="2400" dirty="0"/>
              <a:t>1. </a:t>
            </a:r>
            <a:r>
              <a:rPr lang="zh-CN" altLang="zh-CN" sz="2400" dirty="0"/>
              <a:t>请为学员第五课学习的领受与运用代</a:t>
            </a:r>
            <a:r>
              <a:rPr lang="zh-CN" altLang="en-US" sz="2400" dirty="0"/>
              <a:t>祷</a:t>
            </a:r>
            <a:r>
              <a:rPr lang="zh-CN" altLang="zh-CN" sz="2400" dirty="0"/>
              <a:t>。</a:t>
            </a:r>
            <a:endParaRPr lang="en-US" altLang="zh-CN" sz="24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zh-CN" sz="2400" dirty="0"/>
              <a:t>求主教导我们大能的代</a:t>
            </a:r>
            <a:r>
              <a:rPr lang="en-US" altLang="zh-CN" sz="2400" dirty="0"/>
              <a:t>D—</a:t>
            </a:r>
            <a:r>
              <a:rPr lang="zh-CN" altLang="zh-CN" sz="2400" dirty="0"/>
              <a:t>以禁食攻克敌阵之钥；</a:t>
            </a:r>
            <a:endParaRPr lang="en-US" altLang="zh-CN" sz="24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zh-CN" sz="2400" dirty="0"/>
              <a:t>求主帮助我们明白禁食</a:t>
            </a:r>
            <a:r>
              <a:rPr lang="en-US" altLang="zh-CN" sz="2400" dirty="0"/>
              <a:t>DG</a:t>
            </a:r>
            <a:r>
              <a:rPr lang="zh-CN" altLang="zh-CN" sz="2400" dirty="0"/>
              <a:t>与众不同的五个层面；</a:t>
            </a:r>
            <a:endParaRPr lang="en-US" altLang="zh-CN" sz="24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zh-CN" sz="2400" dirty="0"/>
              <a:t>求主帮助我们接受</a:t>
            </a:r>
            <a:r>
              <a:rPr lang="en-US" altLang="zh-CN" sz="2400" dirty="0"/>
              <a:t>“</a:t>
            </a:r>
            <a:r>
              <a:rPr lang="zh-CN" altLang="zh-CN" sz="2400" dirty="0"/>
              <a:t>有果效的禁食的建议</a:t>
            </a:r>
            <a:r>
              <a:rPr lang="en-US" altLang="zh-CN" sz="2400" dirty="0"/>
              <a:t>”</a:t>
            </a:r>
            <a:r>
              <a:rPr lang="zh-CN" altLang="zh-CN" sz="2400" dirty="0"/>
              <a:t>；</a:t>
            </a:r>
            <a:endParaRPr lang="en-US" altLang="zh-CN" sz="24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zh-CN" sz="2400" dirty="0"/>
              <a:t>并求主感动我们愿意开始操练禁食；</a:t>
            </a:r>
            <a:endParaRPr lang="en-US" altLang="zh-CN" sz="24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zh-CN" sz="2400" dirty="0"/>
              <a:t>求主感动我们以禁食作为礼物，送给我们所爱的人，</a:t>
            </a:r>
            <a:endParaRPr lang="en-US" altLang="zh-CN" sz="24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zh-CN" sz="2400" dirty="0"/>
              <a:t>求主指示我们当为谁送上这样的礼物；</a:t>
            </a:r>
            <a:endParaRPr lang="en-US" altLang="zh-CN" sz="2400" dirty="0"/>
          </a:p>
          <a:p>
            <a:pPr>
              <a:buFont typeface="Arial" panose="020B0604020202020204" pitchFamily="34" charset="0"/>
              <a:buChar char="•"/>
              <a:defRPr lang="zh-cn"/>
            </a:pPr>
            <a:r>
              <a:rPr lang="zh-CN" altLang="zh-CN" sz="2400" dirty="0"/>
              <a:t>求主藉着</a:t>
            </a:r>
            <a:r>
              <a:rPr lang="en-US" altLang="zh-CN" sz="2400" dirty="0"/>
              <a:t>“</a:t>
            </a:r>
            <a:r>
              <a:rPr lang="zh-CN" altLang="zh-CN" sz="2400" dirty="0"/>
              <a:t>在祷告中成为同伴</a:t>
            </a:r>
            <a:r>
              <a:rPr lang="en-US" altLang="zh-CN" sz="2400" dirty="0"/>
              <a:t>‘</a:t>
            </a:r>
            <a:r>
              <a:rPr lang="zh-CN" altLang="zh-CN" sz="2400" dirty="0"/>
              <a:t>的禁食专题，让我们一起来期待禁食最美好的果效。</a:t>
            </a:r>
            <a:br>
              <a:rPr lang="en-US" altLang="zh-CN" sz="2400" dirty="0"/>
            </a:b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328336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DCDE3-3B31-DAAB-298B-8818EE4D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05" y="1061084"/>
            <a:ext cx="8036560" cy="374015"/>
          </a:xfrm>
        </p:spPr>
        <p:txBody>
          <a:bodyPr/>
          <a:lstStyle/>
          <a:p>
            <a:pPr algn="ctr">
              <a:defRPr lang="zh-cn"/>
            </a:pPr>
            <a:r>
              <a:rPr lang="zh-cn" altLang="zh-CN" sz="3200" b="1" dirty="0">
                <a:solidFill>
                  <a:srgbClr val="963634"/>
                </a:solidFill>
              </a:rPr>
              <a:t>歌罗西</a:t>
            </a:r>
            <a:r>
              <a:rPr lang="en-us" altLang="zh-CN" sz="3200" b="1" dirty="0">
                <a:solidFill>
                  <a:srgbClr val="963634"/>
                </a:solidFill>
              </a:rPr>
              <a:t>1</a:t>
            </a:r>
            <a:r>
              <a:rPr lang="zh-cn" altLang="zh-CN" sz="3200" b="1" dirty="0">
                <a:solidFill>
                  <a:srgbClr val="963634"/>
                </a:solidFill>
              </a:rPr>
              <a:t>：</a:t>
            </a:r>
            <a:r>
              <a:rPr lang="en-us" altLang="zh-CN" sz="3200" b="1" dirty="0">
                <a:solidFill>
                  <a:srgbClr val="963634"/>
                </a:solidFill>
              </a:rPr>
              <a:t>9-11</a:t>
            </a:r>
            <a:r>
              <a:rPr lang="zh-cn" altLang="zh-CN" sz="3200" b="1" dirty="0">
                <a:solidFill>
                  <a:srgbClr val="963634"/>
                </a:solidFill>
              </a:rPr>
              <a:t>。 五项启示。 五项祝福。</a:t>
            </a:r>
            <a:br>
              <a:rPr lang="en-US" altLang="zh-CN" sz="3200" b="1" dirty="0">
                <a:solidFill>
                  <a:srgbClr val="963634"/>
                </a:solidFill>
              </a:rPr>
            </a:br>
            <a:r>
              <a:rPr lang="zh-cn" altLang="zh-CN" sz="3200" b="1" dirty="0">
                <a:solidFill>
                  <a:srgbClr val="963634"/>
                </a:solidFill>
              </a:rPr>
              <a:t> </a:t>
            </a:r>
            <a:br>
              <a:rPr lang="zh-cn" altLang="zh-CN" sz="3200" b="1" dirty="0">
                <a:solidFill>
                  <a:srgbClr val="963634"/>
                </a:solidFill>
              </a:rPr>
            </a:b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BBF8B6-87D6-C7E2-4E77-7F5D0AB8D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2. </a:t>
            </a:r>
            <a:r>
              <a:rPr lang="zh-CN" altLang="zh-CN" sz="2400" b="1" dirty="0">
                <a:solidFill>
                  <a:schemeClr val="accent1"/>
                </a:solidFill>
              </a:rPr>
              <a:t>求主帮助我们在第六课里学习如何为传道人（同工）来代</a:t>
            </a:r>
            <a:r>
              <a:rPr lang="zh-CN" altLang="en-US" sz="2400" b="1" dirty="0">
                <a:solidFill>
                  <a:schemeClr val="accent1"/>
                </a:solidFill>
              </a:rPr>
              <a:t>祷</a:t>
            </a:r>
            <a:r>
              <a:rPr lang="zh-CN" altLang="zh-CN" sz="2400" b="1" dirty="0">
                <a:solidFill>
                  <a:schemeClr val="accent1"/>
                </a:solidFill>
              </a:rPr>
              <a:t>。首先要求神启示他们祂自己的旨意，包括五个方面：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en-US" altLang="zh-CN" sz="2400" b="1" dirty="0">
                <a:solidFill>
                  <a:schemeClr val="accent1"/>
                </a:solidFill>
              </a:rPr>
              <a:t>a. </a:t>
            </a:r>
            <a:r>
              <a:rPr lang="zh-CN" altLang="zh-CN" sz="2400" b="1" dirty="0">
                <a:solidFill>
                  <a:schemeClr val="accent1"/>
                </a:solidFill>
              </a:rPr>
              <a:t>祈求神启示自己的旨意，在他们的里面。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en-US" altLang="zh-CN" sz="2400" b="1" dirty="0">
                <a:solidFill>
                  <a:schemeClr val="accent1"/>
                </a:solidFill>
              </a:rPr>
              <a:t>b. </a:t>
            </a:r>
            <a:r>
              <a:rPr lang="zh-CN" altLang="zh-CN" sz="2400" b="1" dirty="0">
                <a:solidFill>
                  <a:schemeClr val="accent1"/>
                </a:solidFill>
              </a:rPr>
              <a:t>祈求神赐给同工智慧。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en-US" altLang="zh-CN" sz="2400" b="1" dirty="0">
                <a:solidFill>
                  <a:schemeClr val="accent1"/>
                </a:solidFill>
              </a:rPr>
              <a:t>c. </a:t>
            </a:r>
            <a:r>
              <a:rPr lang="zh-CN" altLang="zh-CN" sz="2400" b="1" dirty="0">
                <a:solidFill>
                  <a:schemeClr val="accent1"/>
                </a:solidFill>
              </a:rPr>
              <a:t>祈求上帝启示同工他自己的看法。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en-US" altLang="zh-CN" sz="2400" b="1" dirty="0">
                <a:solidFill>
                  <a:schemeClr val="accent1"/>
                </a:solidFill>
              </a:rPr>
              <a:t>d. </a:t>
            </a:r>
            <a:r>
              <a:rPr lang="zh-CN" altLang="zh-CN" sz="2400" b="1" dirty="0">
                <a:solidFill>
                  <a:schemeClr val="accent1"/>
                </a:solidFill>
              </a:rPr>
              <a:t>求神启示自己的圣洁给他们。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en-US" altLang="zh-CN" sz="2400" b="1" dirty="0">
                <a:solidFill>
                  <a:schemeClr val="accent1"/>
                </a:solidFill>
              </a:rPr>
              <a:t>e. </a:t>
            </a:r>
            <a:r>
              <a:rPr lang="zh-CN" altLang="zh-CN" sz="2400" b="1" dirty="0">
                <a:solidFill>
                  <a:schemeClr val="accent1"/>
                </a:solidFill>
              </a:rPr>
              <a:t>祈求他们讨神的喜悦。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endParaRPr lang="en-US" altLang="zh-CN" sz="2400" dirty="0"/>
          </a:p>
          <a:p>
            <a:br>
              <a:rPr lang="en-US" altLang="zh-CN" sz="2400" dirty="0"/>
            </a:b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02937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DCDE3-3B31-DAAB-298B-8818EE4D6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400" b="1" dirty="0">
                <a:solidFill>
                  <a:srgbClr val="963634"/>
                </a:solidFill>
                <a:latin typeface="Calibri" pitchFamily="2" charset="0"/>
                <a:cs typeface="Calibri" pitchFamily="2" charset="0"/>
              </a:rPr>
              <a:t>一起祷告：</a:t>
            </a:r>
            <a:r>
              <a:rPr lang="en-US" altLang="zh-CN" sz="2400" b="1" dirty="0">
                <a:solidFill>
                  <a:srgbClr val="963634"/>
                </a:solidFill>
                <a:latin typeface="Calibri" pitchFamily="2" charset="0"/>
                <a:cs typeface="Calibri" pitchFamily="2" charset="0"/>
              </a:rPr>
              <a:t>   </a:t>
            </a:r>
            <a:br>
              <a:rPr lang="en-US" altLang="zh-CN" sz="2400" b="1" dirty="0">
                <a:solidFill>
                  <a:srgbClr val="963634"/>
                </a:solidFill>
                <a:latin typeface="Calibri" pitchFamily="2" charset="0"/>
                <a:cs typeface="Calibri" pitchFamily="2" charset="0"/>
              </a:rPr>
            </a:br>
            <a:endParaRPr lang="zh-CN" altLang="en-US" sz="2400" b="1" dirty="0">
              <a:solidFill>
                <a:srgbClr val="963634"/>
              </a:solidFill>
              <a:latin typeface="Calibri" pitchFamily="2" charset="0"/>
              <a:cs typeface="Calibri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BBF8B6-87D6-C7E2-4E77-7F5D0AB8D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305" y="989330"/>
            <a:ext cx="8036560" cy="5581650"/>
          </a:xfrm>
        </p:spPr>
        <p:txBody>
          <a:bodyPr/>
          <a:lstStyle/>
          <a:p>
            <a:pPr>
              <a:buFont typeface="Arial" pitchFamily="2" charset="0"/>
              <a:buChar char="•"/>
              <a:defRPr lang="zh-cn"/>
            </a:pPr>
            <a:r>
              <a:rPr lang="zh-cn" altLang="zh-CN" sz="2400" b="1" dirty="0">
                <a:solidFill>
                  <a:srgbClr val="963634"/>
                </a:solidFill>
              </a:rPr>
              <a:t>歌罗西</a:t>
            </a:r>
            <a:r>
              <a:rPr lang="en-us" altLang="zh-CN" sz="2400" b="1" dirty="0">
                <a:solidFill>
                  <a:srgbClr val="963634"/>
                </a:solidFill>
              </a:rPr>
              <a:t>1</a:t>
            </a:r>
            <a:r>
              <a:rPr lang="zh-cn" altLang="zh-CN" sz="2400" b="1" dirty="0">
                <a:solidFill>
                  <a:srgbClr val="963634"/>
                </a:solidFill>
              </a:rPr>
              <a:t>：</a:t>
            </a:r>
            <a:r>
              <a:rPr lang="en-us" altLang="zh-CN" sz="2400" b="1" dirty="0">
                <a:solidFill>
                  <a:srgbClr val="963634"/>
                </a:solidFill>
              </a:rPr>
              <a:t>9-11</a:t>
            </a:r>
            <a:r>
              <a:rPr lang="zh-cn" altLang="zh-CN" sz="2400" b="1" dirty="0">
                <a:solidFill>
                  <a:srgbClr val="963634"/>
                </a:solidFill>
              </a:rPr>
              <a:t>。 五项启示。 五项祝福。</a:t>
            </a:r>
            <a:endParaRPr lang="en-US" altLang="zh-CN" sz="2400" b="1" dirty="0">
              <a:solidFill>
                <a:srgbClr val="963634"/>
              </a:solidFill>
            </a:endParaRPr>
          </a:p>
          <a:p>
            <a:pPr marL="0" indent="0">
              <a:buNone/>
              <a:defRPr lang="zh-cn"/>
            </a:pPr>
            <a:r>
              <a:rPr lang="zh-cn" altLang="zh-CN" sz="2400" b="1" dirty="0">
                <a:solidFill>
                  <a:srgbClr val="963634"/>
                </a:solidFill>
              </a:rPr>
              <a:t> </a:t>
            </a:r>
          </a:p>
          <a:p>
            <a:pPr>
              <a:defRPr lang="zh-cn"/>
            </a:pPr>
            <a:r>
              <a:rPr lang="zh-cn" altLang="zh-CN" sz="2400" b="1" dirty="0">
                <a:solidFill>
                  <a:srgbClr val="963634"/>
                </a:solidFill>
              </a:rPr>
              <a:t>经文：</a:t>
            </a:r>
            <a:r>
              <a:rPr lang="zh-CN" altLang="en-US" sz="2400" b="1" dirty="0">
                <a:solidFill>
                  <a:srgbClr val="963634"/>
                </a:solidFill>
              </a:rPr>
              <a:t>好叫你们行事为人对得起主，凡事蒙祂喜悦，</a:t>
            </a:r>
            <a:r>
              <a:rPr lang="zh-cn" altLang="zh-CN" sz="2400" b="1" dirty="0">
                <a:solidFill>
                  <a:srgbClr val="963634"/>
                </a:solidFill>
              </a:rPr>
              <a:t>在一切善事上结果子</a:t>
            </a:r>
            <a:r>
              <a:rPr lang="zh-CN" altLang="en-US" sz="2400" b="1" dirty="0">
                <a:solidFill>
                  <a:srgbClr val="963634"/>
                </a:solidFill>
              </a:rPr>
              <a:t>，</a:t>
            </a:r>
            <a:r>
              <a:rPr lang="zh-cn" altLang="zh-CN" sz="2400" b="1" dirty="0">
                <a:solidFill>
                  <a:srgbClr val="963634"/>
                </a:solidFill>
              </a:rPr>
              <a:t>渐渐地多知道</a:t>
            </a:r>
            <a:r>
              <a:rPr lang="en-US" altLang="zh-CN" sz="2400" b="1" dirty="0">
                <a:solidFill>
                  <a:srgbClr val="963634"/>
                </a:solidFill>
              </a:rPr>
              <a:t>  </a:t>
            </a:r>
            <a:r>
              <a:rPr lang="zh-cn" altLang="zh-CN" sz="2400" b="1" dirty="0">
                <a:solidFill>
                  <a:srgbClr val="963634"/>
                </a:solidFill>
              </a:rPr>
              <a:t>神</a:t>
            </a:r>
            <a:r>
              <a:rPr lang="zh-CN" altLang="en-US" sz="2400" b="1" dirty="0">
                <a:solidFill>
                  <a:srgbClr val="963634"/>
                </a:solidFill>
              </a:rPr>
              <a:t>。</a:t>
            </a:r>
            <a:r>
              <a:rPr lang="zh-cn" altLang="zh-CN" sz="2400" b="1" dirty="0">
                <a:solidFill>
                  <a:srgbClr val="963634"/>
                </a:solidFill>
              </a:rPr>
              <a:t>照他荣耀的权能、得以在各样的力上加力、好叫你们凡事欢欢喜喜的忍耐宽容</a:t>
            </a:r>
            <a:r>
              <a:rPr lang="zh-CN" altLang="en-US" sz="2400" b="1" dirty="0">
                <a:solidFill>
                  <a:srgbClr val="963634"/>
                </a:solidFill>
              </a:rPr>
              <a:t>。</a:t>
            </a:r>
            <a:endParaRPr lang="en-US" altLang="zh-CN" sz="2400" b="1" dirty="0">
              <a:solidFill>
                <a:srgbClr val="963634"/>
              </a:solidFill>
            </a:endParaRPr>
          </a:p>
          <a:p>
            <a:pPr>
              <a:defRPr lang="zh-cn"/>
            </a:pPr>
            <a:endParaRPr lang="en-US" altLang="zh-CN" sz="2400" dirty="0"/>
          </a:p>
          <a:p>
            <a:r>
              <a:rPr lang="en-US" altLang="zh-CN" sz="2400" dirty="0"/>
              <a:t>3. </a:t>
            </a:r>
            <a:r>
              <a:rPr lang="zh-CN" altLang="zh-CN" sz="2400" dirty="0">
                <a:solidFill>
                  <a:schemeClr val="accent1"/>
                </a:solidFill>
              </a:rPr>
              <a:t>我们要为传道人（同工）得到神在</a:t>
            </a:r>
            <a:r>
              <a:rPr lang="zh-CN" altLang="zh-CN" sz="2400" b="1" dirty="0">
                <a:solidFill>
                  <a:schemeClr val="accent1"/>
                </a:solidFill>
              </a:rPr>
              <a:t>五方面更多的祝福</a:t>
            </a:r>
            <a:r>
              <a:rPr lang="zh-CN" altLang="zh-CN" sz="2400" dirty="0">
                <a:solidFill>
                  <a:schemeClr val="accent1"/>
                </a:solidFill>
              </a:rPr>
              <a:t>来代</a:t>
            </a:r>
            <a:r>
              <a:rPr lang="en-US" altLang="zh-CN" sz="2400" dirty="0">
                <a:solidFill>
                  <a:schemeClr val="accent1"/>
                </a:solidFill>
              </a:rPr>
              <a:t>D</a:t>
            </a:r>
            <a:r>
              <a:rPr lang="zh-CN" altLang="zh-CN" sz="2400" dirty="0">
                <a:solidFill>
                  <a:schemeClr val="accent1"/>
                </a:solidFill>
              </a:rPr>
              <a:t>：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r>
              <a:rPr lang="en-US" altLang="zh-CN" sz="2400" dirty="0">
                <a:solidFill>
                  <a:schemeClr val="accent1"/>
                </a:solidFill>
              </a:rPr>
              <a:t>a. </a:t>
            </a:r>
            <a:r>
              <a:rPr lang="zh-CN" altLang="zh-CN" sz="2400" dirty="0">
                <a:solidFill>
                  <a:schemeClr val="accent1"/>
                </a:solidFill>
              </a:rPr>
              <a:t>使同工更有效率，就是使他们多结果子。</a:t>
            </a:r>
            <a:r>
              <a:rPr lang="en-US" altLang="zh-CN" sz="2400" dirty="0">
                <a:solidFill>
                  <a:schemeClr val="accent1"/>
                </a:solidFill>
              </a:rPr>
              <a:t> </a:t>
            </a:r>
          </a:p>
          <a:p>
            <a:r>
              <a:rPr lang="en-US" altLang="zh-CN" sz="2400" dirty="0">
                <a:solidFill>
                  <a:schemeClr val="accent1"/>
                </a:solidFill>
              </a:rPr>
              <a:t>b. </a:t>
            </a:r>
            <a:r>
              <a:rPr lang="zh-CN" altLang="zh-CN" sz="2400" dirty="0">
                <a:solidFill>
                  <a:schemeClr val="accent1"/>
                </a:solidFill>
              </a:rPr>
              <a:t>求神使同工越发敬虔，就是在灵里不断长大。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r>
              <a:rPr lang="en-US" altLang="zh-CN" sz="2400" dirty="0">
                <a:solidFill>
                  <a:schemeClr val="accent1"/>
                </a:solidFill>
              </a:rPr>
              <a:t>c. </a:t>
            </a:r>
            <a:r>
              <a:rPr lang="zh-CN" altLang="zh-CN" sz="2400" dirty="0">
                <a:solidFill>
                  <a:schemeClr val="accent1"/>
                </a:solidFill>
              </a:rPr>
              <a:t>求神加添同工力量，就是使他们更有</a:t>
            </a:r>
            <a:r>
              <a:rPr lang="en-US" altLang="zh-CN" sz="2400" dirty="0">
                <a:solidFill>
                  <a:schemeClr val="accent1"/>
                </a:solidFill>
              </a:rPr>
              <a:t>“</a:t>
            </a:r>
            <a:r>
              <a:rPr lang="zh-CN" altLang="zh-CN" sz="2400" dirty="0">
                <a:solidFill>
                  <a:schemeClr val="accent1"/>
                </a:solidFill>
              </a:rPr>
              <a:t>耐力</a:t>
            </a:r>
            <a:r>
              <a:rPr lang="en-US" altLang="zh-CN" sz="2400" dirty="0">
                <a:solidFill>
                  <a:schemeClr val="accent1"/>
                </a:solidFill>
              </a:rPr>
              <a:t>”</a:t>
            </a:r>
            <a:r>
              <a:rPr lang="zh-CN" altLang="zh-CN" sz="2400" dirty="0">
                <a:solidFill>
                  <a:schemeClr val="accent1"/>
                </a:solidFill>
              </a:rPr>
              <a:t>。</a:t>
            </a:r>
            <a:r>
              <a:rPr lang="en-US" altLang="zh-CN" sz="2400" dirty="0">
                <a:solidFill>
                  <a:schemeClr val="accent1"/>
                </a:solidFill>
              </a:rPr>
              <a:t> </a:t>
            </a:r>
          </a:p>
          <a:p>
            <a:r>
              <a:rPr lang="en-US" altLang="zh-CN" sz="2400" dirty="0">
                <a:solidFill>
                  <a:schemeClr val="accent1"/>
                </a:solidFill>
              </a:rPr>
              <a:t>d. </a:t>
            </a:r>
            <a:r>
              <a:rPr lang="zh-CN" altLang="zh-CN" sz="2400" dirty="0">
                <a:solidFill>
                  <a:schemeClr val="accent1"/>
                </a:solidFill>
              </a:rPr>
              <a:t>求神加添同工的耐心，使他们能坚持到底。 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r>
              <a:rPr lang="en-US" altLang="zh-CN" sz="2400" dirty="0">
                <a:solidFill>
                  <a:schemeClr val="accent1"/>
                </a:solidFill>
              </a:rPr>
              <a:t>e. </a:t>
            </a:r>
            <a:r>
              <a:rPr lang="zh-CN" altLang="zh-CN" sz="2400" dirty="0">
                <a:solidFill>
                  <a:schemeClr val="accent1"/>
                </a:solidFill>
              </a:rPr>
              <a:t>求神使同工更加喜乐，欢喜快乐。</a:t>
            </a:r>
            <a:br>
              <a:rPr lang="en-US" altLang="zh-CN" sz="2400" dirty="0">
                <a:solidFill>
                  <a:schemeClr val="accent1"/>
                </a:solidFill>
              </a:rPr>
            </a:br>
            <a:br>
              <a:rPr lang="en-US" altLang="zh-CN" sz="2400" dirty="0"/>
            </a:b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08488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DCD73A-92F9-1283-F900-A376A9B3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384213-4969-C5AE-D4E8-9F02410B1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 dirty="0"/>
              <a:t>4. </a:t>
            </a:r>
            <a:r>
              <a:rPr lang="zh-CN" altLang="zh-CN" sz="2400" dirty="0"/>
              <a:t>求主帮助代</a:t>
            </a:r>
            <a:r>
              <a:rPr lang="en-US" altLang="zh-CN" sz="2400" dirty="0"/>
              <a:t>D</a:t>
            </a:r>
            <a:r>
              <a:rPr lang="zh-CN" altLang="zh-CN" sz="2400" dirty="0"/>
              <a:t>者领受神的呼召，愿意成为为传道人堵住破口的人。理解牧会的艰辛，知道信徒有完美牧者的遐思，这些在困难中挣扎的牧者，是何等需要我们的支援与帮助！ </a:t>
            </a:r>
          </a:p>
          <a:p>
            <a:pPr marL="0" indent="0">
              <a:buNone/>
            </a:pPr>
            <a:br>
              <a:rPr lang="en-US" altLang="zh-CN" sz="2400" dirty="0"/>
            </a:br>
            <a:r>
              <a:rPr lang="en-US" altLang="zh-CN" sz="2400" dirty="0"/>
              <a:t>     5. </a:t>
            </a:r>
            <a:r>
              <a:rPr lang="zh-CN" altLang="zh-CN" sz="2400" dirty="0"/>
              <a:t>为教会领袖所面临的问题来代</a:t>
            </a:r>
            <a:r>
              <a:rPr lang="zh-CN" altLang="en-US" sz="2400" dirty="0"/>
              <a:t>祷</a:t>
            </a:r>
            <a:r>
              <a:rPr lang="zh-CN" altLang="zh-CN" sz="2400" dirty="0"/>
              <a:t>：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a. </a:t>
            </a:r>
            <a:r>
              <a:rPr lang="zh-CN" altLang="zh-CN" sz="2400" dirty="0"/>
              <a:t>孤单</a:t>
            </a:r>
            <a:r>
              <a:rPr lang="en-US" altLang="zh-CN" sz="2400" dirty="0"/>
              <a:t> b. </a:t>
            </a:r>
            <a:r>
              <a:rPr lang="zh-CN" altLang="zh-CN" sz="2400" dirty="0"/>
              <a:t>压力</a:t>
            </a:r>
            <a:r>
              <a:rPr lang="en-US" altLang="zh-CN" sz="2400" dirty="0"/>
              <a:t> c. </a:t>
            </a:r>
            <a:r>
              <a:rPr lang="zh-CN" altLang="zh-CN" sz="2400" dirty="0"/>
              <a:t>不适任感</a:t>
            </a:r>
            <a:r>
              <a:rPr lang="en-US" altLang="zh-CN" sz="2400" dirty="0"/>
              <a:t> </a:t>
            </a:r>
          </a:p>
          <a:p>
            <a:pPr marL="0" indent="0">
              <a:buNone/>
            </a:pPr>
            <a:r>
              <a:rPr lang="en-US" altLang="zh-CN" sz="2400" dirty="0"/>
              <a:t>     d. </a:t>
            </a:r>
            <a:r>
              <a:rPr lang="zh-CN" altLang="zh-CN" sz="2400" dirty="0"/>
              <a:t>沮丧</a:t>
            </a:r>
            <a:r>
              <a:rPr lang="en-US" altLang="zh-CN" sz="2400" dirty="0"/>
              <a:t> e. </a:t>
            </a:r>
            <a:r>
              <a:rPr lang="zh-CN" altLang="zh-CN" sz="2400" dirty="0"/>
              <a:t>属灵争战</a:t>
            </a:r>
            <a:r>
              <a:rPr lang="en-US" altLang="zh-CN" sz="2400" dirty="0"/>
              <a:t> </a:t>
            </a:r>
          </a:p>
          <a:p>
            <a:pPr marL="0" indent="0">
              <a:buNone/>
            </a:pPr>
            <a:r>
              <a:rPr lang="en-US" altLang="zh-CN" sz="2400" dirty="0"/>
              <a:t>     </a:t>
            </a:r>
            <a:br>
              <a:rPr lang="en-US" altLang="zh-CN" sz="2400" dirty="0"/>
            </a:br>
            <a:r>
              <a:rPr lang="en-US" altLang="zh-CN" sz="2400" dirty="0"/>
              <a:t>     6. </a:t>
            </a:r>
            <a:r>
              <a:rPr lang="zh-CN" altLang="zh-CN" sz="2400" dirty="0"/>
              <a:t>教会领袖所需要的四个领域的代</a:t>
            </a:r>
            <a:r>
              <a:rPr lang="zh-CN" altLang="en-US" sz="2400" dirty="0"/>
              <a:t>祷</a:t>
            </a:r>
            <a:r>
              <a:rPr lang="zh-CN" altLang="zh-CN" sz="2400" dirty="0"/>
              <a:t>：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 a. </a:t>
            </a:r>
            <a:r>
              <a:rPr lang="zh-CN" altLang="zh-CN" sz="2400" dirty="0"/>
              <a:t>个人的需要</a:t>
            </a:r>
            <a:r>
              <a:rPr lang="en-US" altLang="zh-CN" sz="2400" dirty="0"/>
              <a:t>  b. </a:t>
            </a:r>
            <a:r>
              <a:rPr lang="zh-CN" altLang="zh-CN" sz="2400" dirty="0"/>
              <a:t>家庭的需要</a:t>
            </a:r>
            <a:r>
              <a:rPr lang="en-US" altLang="zh-CN" sz="2400" dirty="0"/>
              <a:t>  </a:t>
            </a:r>
          </a:p>
          <a:p>
            <a:pPr marL="0" indent="0">
              <a:buNone/>
            </a:pPr>
            <a:r>
              <a:rPr lang="en-US" altLang="zh-CN" sz="2400" dirty="0"/>
              <a:t>     c. </a:t>
            </a:r>
            <a:r>
              <a:rPr lang="zh-CN" altLang="zh-CN" sz="2400" dirty="0"/>
              <a:t>灵性的需要</a:t>
            </a:r>
            <a:r>
              <a:rPr lang="en-US" altLang="zh-CN" sz="2400" dirty="0"/>
              <a:t> d. </a:t>
            </a:r>
            <a:r>
              <a:rPr lang="zh-CN" altLang="zh-CN" sz="2400" dirty="0"/>
              <a:t>会众的需要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142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000" b="1">
                <a:solidFill>
                  <a:schemeClr val="accent2"/>
                </a:solidFill>
              </a:rPr>
              <a:t>代祷者：代祷者的位置，破口，十字架的爱　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 dirty="0"/>
          </a:p>
          <a:p>
            <a:pPr>
              <a:buFont typeface="Wingdings" charset="2"/>
              <a:buChar char="Ø"/>
              <a:defRPr lang="x-none"/>
            </a:pPr>
            <a:r>
              <a:rPr lang="x-none" b="1" dirty="0">
                <a:solidFill>
                  <a:schemeClr val="accent6"/>
                </a:solidFill>
              </a:rPr>
              <a:t>Ｓ时间1：</a:t>
            </a:r>
            <a:r>
              <a:rPr lang="zh-CN" altLang="en-US" b="1" dirty="0">
                <a:solidFill>
                  <a:schemeClr val="accent6"/>
                </a:solidFill>
              </a:rPr>
              <a:t>开</a:t>
            </a:r>
            <a:r>
              <a:rPr lang="x-none" b="1" dirty="0">
                <a:solidFill>
                  <a:schemeClr val="accent6"/>
                </a:solidFill>
              </a:rPr>
              <a:t>我的眼睛，使我有警觉敏锐的目光，能听的耳朵。 -</a:t>
            </a:r>
            <a:endParaRPr lang="x-none" sz="2400" b="1" dirty="0"/>
          </a:p>
        </p:txBody>
      </p:sp>
      <p:pic>
        <p:nvPicPr>
          <p:cNvPr id="4" name="Picture 2" descr="C:\Users\weizhang\Desktop\a14311891_01000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LAUAAHkOAACvGwAAGiQAAA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" y="2352675"/>
            <a:ext cx="3659505" cy="35159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Picture 3" descr="C:\Users\weizhang\Desktop\20130118032034125.jpg"/>
          <p:cNvPicPr>
            <a:picLocks noChangeAspect="1"/>
            <a:extLst>
              <a:ext uri="smNativeData">
                <pr:smNativeData xmlns:pr="pr" xmlns="" val="SMDATA_13_aOHdWR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B/f38AAAAAA8zMzADAwP8Af39/AAAAAAAAAAAAAAAAAP///wAAAAAAIQAAABgAAAAUAAAAxBwAAB8RAAB8NQAAjSYAAAAAAA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676140" y="2783205"/>
            <a:ext cx="4018280" cy="34836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>
      <p:ext uri="smNativeData">
        <pr:smNativeData xmlns:pr="pr" xmlns="" val="aOHdWQEAAAAFAAAAAQAAAAEAAAAB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pr" xmlns="" val="SMDATA_12_aOHdWR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BAAAqQEAAGA2AADrBgAAAAAAAA=="/>
              </a:ext>
            </a:extLst>
          </p:cNvSpPr>
          <p:nvPr>
            <p:ph type="title"/>
          </p:nvPr>
        </p:nvSpPr>
        <p:spPr>
          <a:xfrm>
            <a:off x="762000" y="269875"/>
            <a:ext cx="8077200" cy="8547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x-none"/>
            </a:pPr>
            <a:r>
              <a:rPr lang="x-none" sz="3000" b="1">
                <a:solidFill>
                  <a:schemeClr val="accent2"/>
                </a:solidFill>
              </a:rPr>
              <a:t>代祷者：代祷者的位置，破口，十字架的爱　   </a:t>
            </a:r>
          </a:p>
        </p:txBody>
      </p:sp>
      <p:sp>
        <p:nvSpPr>
          <p:cNvPr id="3" name="Content Placeholder 4"/>
          <p:cNvSpPr>
            <a:spLocks noGrp="1" noChangeArrowheads="1"/>
            <a:extLst>
              <a:ext uri="smNativeData">
                <pr:smNativeData xmlns:pr="pr" xmlns="" val="SMDATA_12_aOHdW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BQAAFgYAAGA2AADQJgAAAAAAAA=="/>
              </a:ext>
            </a:extLst>
          </p:cNvSpPr>
          <p:nvPr>
            <p:ph type="body" idx="1"/>
          </p:nvPr>
        </p:nvSpPr>
        <p:spPr>
          <a:xfrm>
            <a:off x="840740" y="989330"/>
            <a:ext cx="7998460" cy="53200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buNone/>
              <a:defRPr lang="x-none" sz="3200"/>
            </a:pPr>
            <a:endParaRPr lang="x-none" sz="1800" dirty="0"/>
          </a:p>
          <a:p>
            <a:pPr>
              <a:buFont typeface="Wingdings" charset="2"/>
              <a:buChar char="Ø"/>
              <a:defRPr lang="x-none"/>
            </a:pPr>
            <a:r>
              <a:rPr lang="x-none" b="1" dirty="0">
                <a:solidFill>
                  <a:schemeClr val="accent6"/>
                </a:solidFill>
              </a:rPr>
              <a:t>Ｓ时间1：</a:t>
            </a:r>
            <a:r>
              <a:rPr lang="zh-CN" altLang="en-US" b="1" dirty="0">
                <a:solidFill>
                  <a:schemeClr val="accent6"/>
                </a:solidFill>
              </a:rPr>
              <a:t>开</a:t>
            </a:r>
            <a:r>
              <a:rPr lang="x-none" b="1" dirty="0">
                <a:solidFill>
                  <a:schemeClr val="accent6"/>
                </a:solidFill>
              </a:rPr>
              <a:t>我的眼睛，使我有警觉敏锐的目光，能听的耳朵。 </a:t>
            </a:r>
            <a:endParaRPr lang="en-US" b="1" dirty="0">
              <a:solidFill>
                <a:schemeClr val="accent6"/>
              </a:solidFill>
            </a:endParaRPr>
          </a:p>
          <a:p>
            <a:pPr>
              <a:buFont typeface="Wingdings" charset="2"/>
              <a:buChar char="Ø"/>
              <a:defRPr lang="x-none"/>
            </a:pPr>
            <a:endParaRPr lang="x-none" b="1" dirty="0">
              <a:solidFill>
                <a:schemeClr val="accent6"/>
              </a:solidFill>
            </a:endParaRPr>
          </a:p>
          <a:p>
            <a:pPr>
              <a:buFont typeface="Wingdings" charset="2"/>
              <a:buChar char="Ø"/>
              <a:defRPr lang="x-none"/>
            </a:pPr>
            <a:r>
              <a:rPr lang="x-none" sz="2400" b="1" dirty="0"/>
              <a:t>堵住我生命中的破口。 也使我可以成为堵破口的人。 </a:t>
            </a:r>
          </a:p>
        </p:txBody>
      </p:sp>
    </p:spTree>
  </p:cSld>
  <p:clrMapOvr>
    <a:masterClrMapping/>
  </p:clrMapOvr>
  <p:transition spd="slow">
    <p:wipe dir="d"/>
    <p:extLst>
      <p:ext uri="smNativeData">
        <pr:smNativeData xmlns:pr="pr" xmlns="" xmlns:p14="http://schemas.microsoft.com/office/powerpoint/2010/main" val="aOHdWQAAAAAIB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  <p:extLst mod="1">
      <p:ext uri="smNativeData">
        <pr:smNativeData xmlns:pr="pr" xmlns="" val="aOHdWQIAAAAFAAAAAQAAAAEAAAABAAAAAAAAAAAAAAAAAAAAAAAAAAkAAAACAAAAAQAAAAEAAAAAAAAAAAAAAAAAAAAAAAAA"/>
      </p:ext>
    </p:ext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"/>
</p:tagLst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Arial"/>
        <a:ea typeface="SimSun"/>
        <a:cs typeface="Times New Roman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6755</Words>
  <Application>Microsoft Office PowerPoint</Application>
  <PresentationFormat>全屏显示(4:3)</PresentationFormat>
  <Paragraphs>988</Paragraphs>
  <Slides>75</Slides>
  <Notes>69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75</vt:i4>
      </vt:variant>
    </vt:vector>
  </HeadingPairs>
  <TitlesOfParts>
    <vt:vector size="85" baseType="lpstr">
      <vt:lpstr>Arial</vt:lpstr>
      <vt:lpstr>Calibri</vt:lpstr>
      <vt:lpstr>Wingdings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代祷 Intercession   第六课 </vt:lpstr>
      <vt:lpstr>代祷者：为教会和牧者代祷</vt:lpstr>
      <vt:lpstr>PowerPoint 演示文稿</vt:lpstr>
      <vt:lpstr>PowerPoint 演示文稿</vt:lpstr>
      <vt:lpstr>回顾2017内容： 代祷者的位置，破口，十字架的爱　　   </vt:lpstr>
      <vt:lpstr>代祷者：代祷者的位置，破口，十字架的爱　   </vt:lpstr>
      <vt:lpstr>代祷者：代祷者的位置，破口，十字架的爱　   </vt:lpstr>
      <vt:lpstr>代祷者：代祷者的位置，破口，十字架的爱　   </vt:lpstr>
      <vt:lpstr>代祷者：代祷者的位置，破口，十字架的爱　   </vt:lpstr>
      <vt:lpstr>神对代祷者的呼唤：   </vt:lpstr>
      <vt:lpstr>神对代祷者的呼唤：   </vt:lpstr>
      <vt:lpstr> 代祷者，你在哪里？    </vt:lpstr>
      <vt:lpstr> 代祷者，你在哪里？    </vt:lpstr>
      <vt:lpstr> 代祷者，你在哪里？    </vt:lpstr>
      <vt:lpstr> 代祷者，你在哪里？    </vt:lpstr>
      <vt:lpstr>代祷的爱：引言   </vt:lpstr>
      <vt:lpstr>代祷的爱：引言  </vt:lpstr>
      <vt:lpstr> 在祷告中成为同伴： 第六课 保护牧者， 与他同工   </vt:lpstr>
      <vt:lpstr>保护牧者， 与他同工</vt:lpstr>
      <vt:lpstr>保护牧者， 与他同工</vt:lpstr>
      <vt:lpstr>保护牧者， 与他同工</vt:lpstr>
      <vt:lpstr>保护牧者， 与他同工</vt:lpstr>
      <vt:lpstr>保护牧者， 与他同工</vt:lpstr>
      <vt:lpstr>保护牧者， 与他同工</vt:lpstr>
      <vt:lpstr>保护牧者， 与他同工</vt:lpstr>
      <vt:lpstr>保护牧者， 与他同工</vt:lpstr>
      <vt:lpstr>保护牧者， 与他同工</vt:lpstr>
      <vt:lpstr>保护牧者， 与他同工</vt:lpstr>
      <vt:lpstr>保护牧者， 与他同工：堵住生命中破口 （后面会展开） </vt:lpstr>
      <vt:lpstr>保护牧者， 与他同工: 警惕苦毒和控告的陷阱（后面会展开） </vt:lpstr>
      <vt:lpstr>保护牧者， 与他同工：十字架的爱</vt:lpstr>
      <vt:lpstr>保护牧者， 与他同工：认同性的悔改祷告</vt:lpstr>
      <vt:lpstr>保护牧者， 与他同工: 十字架上的爱 </vt:lpstr>
      <vt:lpstr>保护牧者， 与他同工: 十字架上的爱 </vt:lpstr>
      <vt:lpstr>保护牧者， 与他同工</vt:lpstr>
      <vt:lpstr>保护牧者， 与他同工</vt:lpstr>
      <vt:lpstr>保护牧者， 与他同工</vt:lpstr>
      <vt:lpstr>代祷者：为教会和牧者代祷</vt:lpstr>
      <vt:lpstr>代祷者：为教会和牧者代祷- 认识教会</vt:lpstr>
      <vt:lpstr>代祷者：为教会和牧者代祷- 联与教会</vt:lpstr>
      <vt:lpstr>代祷者：为教会和牧者代祷 的大能！不止联结</vt:lpstr>
      <vt:lpstr>代祷者：为教会和牧者代祷- 教会秩序</vt:lpstr>
      <vt:lpstr>代祷者：为教会和牧者代祷- 教会秩序</vt:lpstr>
      <vt:lpstr>代祷者：代祷者的特征</vt:lpstr>
      <vt:lpstr>代祷者：代祷者的特征</vt:lpstr>
      <vt:lpstr>代祷者的特征：认同</vt:lpstr>
      <vt:lpstr>代祷者的特征：认同</vt:lpstr>
      <vt:lpstr>代祷者的特征：认同</vt:lpstr>
      <vt:lpstr>代祷者的特征：认同</vt:lpstr>
      <vt:lpstr>代祷者的特征：牺牲</vt:lpstr>
      <vt:lpstr>代祷者的特征： 牺牲</vt:lpstr>
      <vt:lpstr>代祷者的特征： 权柄</vt:lpstr>
      <vt:lpstr>为教会和牧者代祷-</vt:lpstr>
      <vt:lpstr>常见拦阻： 除去破口，成为更好的堵破口的人。恢复荣美</vt:lpstr>
      <vt:lpstr>代祷者：为教会和牧者代祷- </vt:lpstr>
      <vt:lpstr>代祷者：小节：三个维度</vt:lpstr>
      <vt:lpstr>为教会和牧者代祷-</vt:lpstr>
      <vt:lpstr>代祷的爱</vt:lpstr>
      <vt:lpstr>代祷的爱：歌罗西式的十项祈求</vt:lpstr>
      <vt:lpstr>代祷的爱：歌罗西式的十项祈求</vt:lpstr>
      <vt:lpstr>代祷的爱：歌罗西式的十项祈求</vt:lpstr>
      <vt:lpstr>代祷的爱：歌罗西式的十项祈求</vt:lpstr>
      <vt:lpstr>代祷的爱：歌罗西式的十项祈求</vt:lpstr>
      <vt:lpstr>代祷的爱：歌罗西式的十项祈求</vt:lpstr>
      <vt:lpstr>代祷的爱：歌罗西式的十项祈求</vt:lpstr>
      <vt:lpstr>保护牧者， 与他同工</vt:lpstr>
      <vt:lpstr>保护牧者， 与他同工</vt:lpstr>
      <vt:lpstr>保护牧者， 与他同工</vt:lpstr>
      <vt:lpstr>保护牧者， 与他同工</vt:lpstr>
      <vt:lpstr>     贵重的器皿 </vt:lpstr>
      <vt:lpstr>代祷是宝座前的尊荣的服事。祝福你，是神所拣选的君尊的祭司，圣洁的国度，属神的子民。当你见到主的那一天，愿你所做的一切得蒙他的喜悦和加倍赏赐！</vt:lpstr>
      <vt:lpstr>代祷事项 5/22 </vt:lpstr>
      <vt:lpstr>歌罗西1：9-11。 五项启示。 五项祝福。   </vt:lpstr>
      <vt:lpstr>一起祷告：   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代祷的服事</dc:title>
  <dc:subject/>
  <dc:creator>weizhang</dc:creator>
  <cp:keywords/>
  <dc:description/>
  <cp:lastModifiedBy>1596018402@qq.com</cp:lastModifiedBy>
  <cp:revision>149</cp:revision>
  <dcterms:created xsi:type="dcterms:W3CDTF">2017-06-02T02:59:21Z</dcterms:created>
  <dcterms:modified xsi:type="dcterms:W3CDTF">2022-05-23T08:31:37Z</dcterms:modified>
</cp:coreProperties>
</file>